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71" r:id="rId1"/>
  </p:sldMasterIdLst>
  <p:notesMasterIdLst>
    <p:notesMasterId r:id="rId17"/>
  </p:notesMasterIdLst>
  <p:handoutMasterIdLst>
    <p:handoutMasterId r:id="rId18"/>
  </p:handoutMasterIdLst>
  <p:sldIdLst>
    <p:sldId id="319" r:id="rId2"/>
    <p:sldId id="434" r:id="rId3"/>
    <p:sldId id="470" r:id="rId4"/>
    <p:sldId id="465" r:id="rId5"/>
    <p:sldId id="471" r:id="rId6"/>
    <p:sldId id="466" r:id="rId7"/>
    <p:sldId id="473" r:id="rId8"/>
    <p:sldId id="472" r:id="rId9"/>
    <p:sldId id="474" r:id="rId10"/>
    <p:sldId id="475" r:id="rId11"/>
    <p:sldId id="476" r:id="rId12"/>
    <p:sldId id="424" r:id="rId13"/>
    <p:sldId id="455" r:id="rId14"/>
    <p:sldId id="477" r:id="rId15"/>
    <p:sldId id="446" r:id="rId16"/>
  </p:sldIdLst>
  <p:sldSz cx="9144000" cy="6858000" type="screen4x3"/>
  <p:notesSz cx="10021888" cy="6888163"/>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C6C6C6"/>
    <a:srgbClr val="3B3B3B"/>
    <a:srgbClr val="FF66CC"/>
    <a:srgbClr val="C9FF97"/>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4884" autoAdjust="0"/>
  </p:normalViewPr>
  <p:slideViewPr>
    <p:cSldViewPr>
      <p:cViewPr varScale="1">
        <p:scale>
          <a:sx n="93" d="100"/>
          <a:sy n="93" d="100"/>
        </p:scale>
        <p:origin x="1255" y="-43"/>
      </p:cViewPr>
      <p:guideLst>
        <p:guide orient="horz" pos="2160"/>
        <p:guide pos="2880"/>
        <p:guide pos="5329"/>
      </p:guideLst>
    </p:cSldViewPr>
  </p:slideViewPr>
  <p:outlineViewPr>
    <p:cViewPr>
      <p:scale>
        <a:sx n="33" d="100"/>
        <a:sy n="33" d="100"/>
      </p:scale>
      <p:origin x="24" y="1133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22867207098371"/>
          <c:y val="2.9665839902147322E-2"/>
          <c:w val="0.69962079376801267"/>
          <c:h val="0.79740119724242486"/>
        </c:manualLayout>
      </c:layout>
      <c:barChart>
        <c:barDir val="bar"/>
        <c:grouping val="clustered"/>
        <c:varyColors val="0"/>
        <c:ser>
          <c:idx val="0"/>
          <c:order val="0"/>
          <c:tx>
            <c:strRef>
              <c:f>Sheet1!$B$1</c:f>
              <c:strCache>
                <c:ptCount val="1"/>
                <c:pt idx="0">
                  <c:v>Turnover</c:v>
                </c:pt>
              </c:strCache>
            </c:strRef>
          </c:tx>
          <c:spPr>
            <a:solidFill>
              <a:schemeClr val="accent1"/>
            </a:solidFill>
            <a:ln>
              <a:noFill/>
            </a:ln>
            <a:effectLst/>
          </c:spPr>
          <c:invertIfNegative val="0"/>
          <c:cat>
            <c:strRef>
              <c:f>Sheet1!$A$2:$A$10</c:f>
              <c:strCache>
                <c:ptCount val="9"/>
                <c:pt idx="0">
                  <c:v>Rail</c:v>
                </c:pt>
                <c:pt idx="1">
                  <c:v>Medical equipment</c:v>
                </c:pt>
                <c:pt idx="2">
                  <c:v>Marine</c:v>
                </c:pt>
                <c:pt idx="3">
                  <c:v>Machinery</c:v>
                </c:pt>
                <c:pt idx="4">
                  <c:v>HDOR</c:v>
                </c:pt>
                <c:pt idx="5">
                  <c:v>Furniture</c:v>
                </c:pt>
                <c:pt idx="6">
                  <c:v>Consumer products</c:v>
                </c:pt>
                <c:pt idx="7">
                  <c:v>Automotive</c:v>
                </c:pt>
                <c:pt idx="8">
                  <c:v>Aerospace</c:v>
                </c:pt>
              </c:strCache>
            </c:strRef>
          </c:cat>
          <c:val>
            <c:numRef>
              <c:f>Sheet1!$B$2:$B$10</c:f>
              <c:numCache>
                <c:formatCode>_-* #,##0.0_-;\-* #,##0.0_-;_-* "-"??_-;_-@_-</c:formatCode>
                <c:ptCount val="9"/>
                <c:pt idx="0">
                  <c:v>0.3</c:v>
                </c:pt>
                <c:pt idx="1">
                  <c:v>1</c:v>
                </c:pt>
                <c:pt idx="2">
                  <c:v>0.1</c:v>
                </c:pt>
                <c:pt idx="3">
                  <c:v>1</c:v>
                </c:pt>
                <c:pt idx="4">
                  <c:v>4.0999999999999996</c:v>
                </c:pt>
                <c:pt idx="5">
                  <c:v>0.3</c:v>
                </c:pt>
                <c:pt idx="6">
                  <c:v>3.1</c:v>
                </c:pt>
                <c:pt idx="7">
                  <c:v>7.4</c:v>
                </c:pt>
                <c:pt idx="8">
                  <c:v>12.435514633087349</c:v>
                </c:pt>
              </c:numCache>
            </c:numRef>
          </c:val>
          <c:extLst>
            <c:ext xmlns:c16="http://schemas.microsoft.com/office/drawing/2014/chart" uri="{C3380CC4-5D6E-409C-BE32-E72D297353CC}">
              <c16:uniqueId val="{00000000-AD9F-4460-B37C-F28ECC1DD06C}"/>
            </c:ext>
          </c:extLst>
        </c:ser>
        <c:dLbls>
          <c:showLegendKey val="0"/>
          <c:showVal val="0"/>
          <c:showCatName val="0"/>
          <c:showSerName val="0"/>
          <c:showPercent val="0"/>
          <c:showBubbleSize val="0"/>
        </c:dLbls>
        <c:gapWidth val="182"/>
        <c:axId val="331646624"/>
        <c:axId val="331647408"/>
      </c:barChart>
      <c:catAx>
        <c:axId val="331646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1647408"/>
        <c:crosses val="autoZero"/>
        <c:auto val="1"/>
        <c:lblAlgn val="ctr"/>
        <c:lblOffset val="100"/>
        <c:noMultiLvlLbl val="0"/>
      </c:catAx>
      <c:valAx>
        <c:axId val="331647408"/>
        <c:scaling>
          <c:orientation val="minMax"/>
        </c:scaling>
        <c:delete val="0"/>
        <c:axPos val="b"/>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1646624"/>
        <c:crosses val="autoZero"/>
        <c:crossBetween val="between"/>
        <c:majorUnit val="2"/>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22867207098371"/>
          <c:y val="2.9665839902147322E-2"/>
          <c:w val="0.69962079376801267"/>
          <c:h val="0.79740119724242486"/>
        </c:manualLayout>
      </c:layout>
      <c:barChart>
        <c:barDir val="bar"/>
        <c:grouping val="clustered"/>
        <c:varyColors val="0"/>
        <c:ser>
          <c:idx val="0"/>
          <c:order val="0"/>
          <c:tx>
            <c:strRef>
              <c:f>Sheet1!$B$1</c:f>
              <c:strCache>
                <c:ptCount val="1"/>
                <c:pt idx="0">
                  <c:v>Employment</c:v>
                </c:pt>
              </c:strCache>
            </c:strRef>
          </c:tx>
          <c:spPr>
            <a:solidFill>
              <a:schemeClr val="accent1"/>
            </a:solidFill>
            <a:ln>
              <a:noFill/>
            </a:ln>
            <a:effectLst/>
          </c:spPr>
          <c:invertIfNegative val="0"/>
          <c:cat>
            <c:strRef>
              <c:f>Sheet1!$A$2:$A$10</c:f>
              <c:strCache>
                <c:ptCount val="9"/>
                <c:pt idx="0">
                  <c:v>Rail</c:v>
                </c:pt>
                <c:pt idx="1">
                  <c:v>Medical equipment</c:v>
                </c:pt>
                <c:pt idx="2">
                  <c:v>Marine</c:v>
                </c:pt>
                <c:pt idx="3">
                  <c:v>Machinery</c:v>
                </c:pt>
                <c:pt idx="4">
                  <c:v>HDOR</c:v>
                </c:pt>
                <c:pt idx="5">
                  <c:v>Furniture</c:v>
                </c:pt>
                <c:pt idx="6">
                  <c:v>Consumer products</c:v>
                </c:pt>
                <c:pt idx="7">
                  <c:v>Automotive</c:v>
                </c:pt>
                <c:pt idx="8">
                  <c:v>Aerospace</c:v>
                </c:pt>
              </c:strCache>
            </c:strRef>
          </c:cat>
          <c:val>
            <c:numRef>
              <c:f>Sheet1!$B$2:$B$10</c:f>
              <c:numCache>
                <c:formatCode>_-* #,##0.0_-;\-* #,##0.0_-;_-* "-"??_-;_-@_-</c:formatCode>
                <c:ptCount val="9"/>
                <c:pt idx="0">
                  <c:v>3</c:v>
                </c:pt>
                <c:pt idx="1">
                  <c:v>7</c:v>
                </c:pt>
                <c:pt idx="2">
                  <c:v>1</c:v>
                </c:pt>
                <c:pt idx="3">
                  <c:v>6</c:v>
                </c:pt>
                <c:pt idx="4">
                  <c:v>31</c:v>
                </c:pt>
                <c:pt idx="5">
                  <c:v>4</c:v>
                </c:pt>
                <c:pt idx="6">
                  <c:v>28</c:v>
                </c:pt>
                <c:pt idx="7">
                  <c:v>43</c:v>
                </c:pt>
                <c:pt idx="8">
                  <c:v>71</c:v>
                </c:pt>
              </c:numCache>
            </c:numRef>
          </c:val>
          <c:extLst>
            <c:ext xmlns:c16="http://schemas.microsoft.com/office/drawing/2014/chart" uri="{C3380CC4-5D6E-409C-BE32-E72D297353CC}">
              <c16:uniqueId val="{00000000-AD9F-4460-B37C-F28ECC1DD06C}"/>
            </c:ext>
          </c:extLst>
        </c:ser>
        <c:dLbls>
          <c:showLegendKey val="0"/>
          <c:showVal val="0"/>
          <c:showCatName val="0"/>
          <c:showSerName val="0"/>
          <c:showPercent val="0"/>
          <c:showBubbleSize val="0"/>
        </c:dLbls>
        <c:gapWidth val="182"/>
        <c:axId val="331646624"/>
        <c:axId val="331647408"/>
      </c:barChart>
      <c:catAx>
        <c:axId val="3316466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1647408"/>
        <c:crosses val="autoZero"/>
        <c:auto val="1"/>
        <c:lblAlgn val="ctr"/>
        <c:lblOffset val="100"/>
        <c:noMultiLvlLbl val="0"/>
      </c:catAx>
      <c:valAx>
        <c:axId val="331647408"/>
        <c:scaling>
          <c:orientation val="minMax"/>
          <c:max val="72"/>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1646624"/>
        <c:crosses val="autoZero"/>
        <c:crossBetween val="between"/>
        <c:majorUnit val="12"/>
        <c:minorUnit val="4"/>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559405925476536"/>
          <c:y val="3.0866359269839369E-2"/>
          <c:w val="0.55178137361283863"/>
          <c:h val="0.78033139024777709"/>
        </c:manualLayout>
      </c:layout>
      <c:barChart>
        <c:barDir val="bar"/>
        <c:grouping val="clustered"/>
        <c:varyColors val="0"/>
        <c:ser>
          <c:idx val="0"/>
          <c:order val="0"/>
          <c:tx>
            <c:strRef>
              <c:f>Sheet1!$B$1</c:f>
              <c:strCache>
                <c:ptCount val="1"/>
                <c:pt idx="0">
                  <c:v>materials</c:v>
                </c:pt>
              </c:strCache>
            </c:strRef>
          </c:tx>
          <c:spPr>
            <a:solidFill>
              <a:schemeClr val="accent1"/>
            </a:solidFill>
            <a:ln>
              <a:noFill/>
            </a:ln>
            <a:effectLst/>
          </c:spPr>
          <c:invertIfNegative val="0"/>
          <c:cat>
            <c:strRef>
              <c:f>Sheet1!$A$2:$A$10</c:f>
              <c:strCache>
                <c:ptCount val="9"/>
                <c:pt idx="0">
                  <c:v>Rail</c:v>
                </c:pt>
                <c:pt idx="1">
                  <c:v>Medical equipment</c:v>
                </c:pt>
                <c:pt idx="2">
                  <c:v>Marine</c:v>
                </c:pt>
                <c:pt idx="3">
                  <c:v>Machinery</c:v>
                </c:pt>
                <c:pt idx="4">
                  <c:v>HDOR</c:v>
                </c:pt>
                <c:pt idx="5">
                  <c:v>Furniture</c:v>
                </c:pt>
                <c:pt idx="6">
                  <c:v>Consumer products</c:v>
                </c:pt>
                <c:pt idx="7">
                  <c:v>Automotive</c:v>
                </c:pt>
                <c:pt idx="8">
                  <c:v>Aerospace</c:v>
                </c:pt>
              </c:strCache>
            </c:strRef>
          </c:cat>
          <c:val>
            <c:numRef>
              <c:f>Sheet1!$B$2:$B$10</c:f>
              <c:numCache>
                <c:formatCode>_-* #,##0.0_-;\-* #,##0.0_-;_-* "-"??_-;_-@_-</c:formatCode>
                <c:ptCount val="9"/>
                <c:pt idx="0">
                  <c:v>69</c:v>
                </c:pt>
                <c:pt idx="1">
                  <c:v>22</c:v>
                </c:pt>
                <c:pt idx="2">
                  <c:v>15.3</c:v>
                </c:pt>
                <c:pt idx="3">
                  <c:v>35.4</c:v>
                </c:pt>
                <c:pt idx="4">
                  <c:v>854.9</c:v>
                </c:pt>
                <c:pt idx="5">
                  <c:v>75.7</c:v>
                </c:pt>
                <c:pt idx="6">
                  <c:v>150</c:v>
                </c:pt>
                <c:pt idx="7">
                  <c:v>902.2</c:v>
                </c:pt>
                <c:pt idx="8">
                  <c:v>135.69999999999999</c:v>
                </c:pt>
              </c:numCache>
            </c:numRef>
          </c:val>
          <c:extLst>
            <c:ext xmlns:c16="http://schemas.microsoft.com/office/drawing/2014/chart" uri="{C3380CC4-5D6E-409C-BE32-E72D297353CC}">
              <c16:uniqueId val="{00000000-2072-4A5F-B306-A74F79E94B37}"/>
            </c:ext>
          </c:extLst>
        </c:ser>
        <c:ser>
          <c:idx val="1"/>
          <c:order val="1"/>
          <c:tx>
            <c:strRef>
              <c:f>Sheet1!$C$1</c:f>
              <c:strCache>
                <c:ptCount val="1"/>
                <c:pt idx="0">
                  <c:v>CO2e</c:v>
                </c:pt>
              </c:strCache>
            </c:strRef>
          </c:tx>
          <c:spPr>
            <a:solidFill>
              <a:schemeClr val="accent2"/>
            </a:solidFill>
            <a:ln>
              <a:noFill/>
            </a:ln>
            <a:effectLst/>
          </c:spPr>
          <c:invertIfNegative val="0"/>
          <c:cat>
            <c:strRef>
              <c:f>Sheet1!$A$2:$A$10</c:f>
              <c:strCache>
                <c:ptCount val="9"/>
                <c:pt idx="0">
                  <c:v>Rail</c:v>
                </c:pt>
                <c:pt idx="1">
                  <c:v>Medical equipment</c:v>
                </c:pt>
                <c:pt idx="2">
                  <c:v>Marine</c:v>
                </c:pt>
                <c:pt idx="3">
                  <c:v>Machinery</c:v>
                </c:pt>
                <c:pt idx="4">
                  <c:v>HDOR</c:v>
                </c:pt>
                <c:pt idx="5">
                  <c:v>Furniture</c:v>
                </c:pt>
                <c:pt idx="6">
                  <c:v>Consumer products</c:v>
                </c:pt>
                <c:pt idx="7">
                  <c:v>Automotive</c:v>
                </c:pt>
                <c:pt idx="8">
                  <c:v>Aerospace</c:v>
                </c:pt>
              </c:strCache>
            </c:strRef>
          </c:cat>
          <c:val>
            <c:numRef>
              <c:f>Sheet1!$C$2:$C$10</c:f>
              <c:numCache>
                <c:formatCode>_-* #,##0.0_-;\-* #,##0.0_-;_-* "-"??_-;_-@_-</c:formatCode>
                <c:ptCount val="9"/>
                <c:pt idx="0">
                  <c:v>344.4</c:v>
                </c:pt>
                <c:pt idx="1">
                  <c:v>57.8</c:v>
                </c:pt>
                <c:pt idx="2">
                  <c:v>40</c:v>
                </c:pt>
                <c:pt idx="3">
                  <c:v>392.6</c:v>
                </c:pt>
                <c:pt idx="4">
                  <c:v>3457.9</c:v>
                </c:pt>
                <c:pt idx="5">
                  <c:v>131.19999999999999</c:v>
                </c:pt>
                <c:pt idx="6">
                  <c:v>177.3</c:v>
                </c:pt>
                <c:pt idx="7">
                  <c:v>3297.5</c:v>
                </c:pt>
                <c:pt idx="8">
                  <c:v>356.1</c:v>
                </c:pt>
              </c:numCache>
            </c:numRef>
          </c:val>
          <c:extLst>
            <c:ext xmlns:c16="http://schemas.microsoft.com/office/drawing/2014/chart" uri="{C3380CC4-5D6E-409C-BE32-E72D297353CC}">
              <c16:uniqueId val="{00000001-2072-4A5F-B306-A74F79E94B37}"/>
            </c:ext>
          </c:extLst>
        </c:ser>
        <c:dLbls>
          <c:showLegendKey val="0"/>
          <c:showVal val="0"/>
          <c:showCatName val="0"/>
          <c:showSerName val="0"/>
          <c:showPercent val="0"/>
          <c:showBubbleSize val="0"/>
        </c:dLbls>
        <c:gapWidth val="182"/>
        <c:axId val="331649760"/>
        <c:axId val="331650152"/>
      </c:barChart>
      <c:catAx>
        <c:axId val="331649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1650152"/>
        <c:crosses val="autoZero"/>
        <c:auto val="1"/>
        <c:lblAlgn val="ctr"/>
        <c:lblOffset val="100"/>
        <c:noMultiLvlLbl val="0"/>
      </c:catAx>
      <c:valAx>
        <c:axId val="331650152"/>
        <c:scaling>
          <c:orientation val="minMax"/>
          <c:max val="1000"/>
        </c:scaling>
        <c:delete val="0"/>
        <c:axPos val="b"/>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31649760"/>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Motives</c:v>
                </c:pt>
              </c:strCache>
            </c:strRef>
          </c:tx>
          <c:spPr>
            <a:ln w="28575" cap="rnd">
              <a:solidFill>
                <a:schemeClr val="accent1"/>
              </a:solidFill>
              <a:round/>
            </a:ln>
            <a:effectLst/>
          </c:spPr>
          <c:marker>
            <c:symbol val="none"/>
          </c:marker>
          <c:cat>
            <c:strRef>
              <c:f>Sheet1!$A$2:$A$9</c:f>
              <c:strCache>
                <c:ptCount val="8"/>
                <c:pt idx="0">
                  <c:v>Secure government subsidies</c:v>
                </c:pt>
                <c:pt idx="1">
                  <c:v>Government Legislation</c:v>
                </c:pt>
                <c:pt idx="2">
                  <c:v>Asset and brand protection</c:v>
                </c:pt>
                <c:pt idx="3">
                  <c:v>Product warranties</c:v>
                </c:pt>
                <c:pt idx="4">
                  <c:v>Customer pressure</c:v>
                </c:pt>
                <c:pt idx="5">
                  <c:v>Secure spare parts supply</c:v>
                </c:pt>
                <c:pt idx="6">
                  <c:v>Increase market share</c:v>
                </c:pt>
                <c:pt idx="7">
                  <c:v>Strategic advantage</c:v>
                </c:pt>
              </c:strCache>
            </c:strRef>
          </c:cat>
          <c:val>
            <c:numRef>
              <c:f>Sheet1!$B$2:$B$9</c:f>
              <c:numCache>
                <c:formatCode>General</c:formatCode>
                <c:ptCount val="8"/>
                <c:pt idx="0">
                  <c:v>318</c:v>
                </c:pt>
                <c:pt idx="1">
                  <c:v>425</c:v>
                </c:pt>
                <c:pt idx="2">
                  <c:v>449</c:v>
                </c:pt>
                <c:pt idx="3">
                  <c:v>460</c:v>
                </c:pt>
                <c:pt idx="4">
                  <c:v>451</c:v>
                </c:pt>
                <c:pt idx="5">
                  <c:v>519</c:v>
                </c:pt>
                <c:pt idx="6">
                  <c:v>501</c:v>
                </c:pt>
                <c:pt idx="7">
                  <c:v>521</c:v>
                </c:pt>
              </c:numCache>
            </c:numRef>
          </c:val>
          <c:extLst>
            <c:ext xmlns:c16="http://schemas.microsoft.com/office/drawing/2014/chart" uri="{C3380CC4-5D6E-409C-BE32-E72D297353CC}">
              <c16:uniqueId val="{00000000-4B49-4C4E-B61F-CB4FAA2A49B8}"/>
            </c:ext>
          </c:extLst>
        </c:ser>
        <c:dLbls>
          <c:showLegendKey val="0"/>
          <c:showVal val="0"/>
          <c:showCatName val="0"/>
          <c:showSerName val="0"/>
          <c:showPercent val="0"/>
          <c:showBubbleSize val="0"/>
        </c:dLbls>
        <c:axId val="414521320"/>
        <c:axId val="414520992"/>
      </c:radarChart>
      <c:catAx>
        <c:axId val="41452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4520992"/>
        <c:crosses val="autoZero"/>
        <c:auto val="1"/>
        <c:lblAlgn val="ctr"/>
        <c:lblOffset val="100"/>
        <c:noMultiLvlLbl val="0"/>
      </c:catAx>
      <c:valAx>
        <c:axId val="414520992"/>
        <c:scaling>
          <c:orientation val="minMax"/>
          <c:min val="3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14521320"/>
        <c:crosses val="autoZero"/>
        <c:crossBetween val="between"/>
        <c:majorUnit val="7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Barriers</c:v>
                </c:pt>
              </c:strCache>
            </c:strRef>
          </c:tx>
          <c:spPr>
            <a:ln w="28575" cap="rnd">
              <a:solidFill>
                <a:schemeClr val="accent1"/>
              </a:solidFill>
              <a:round/>
            </a:ln>
            <a:effectLst/>
          </c:spPr>
          <c:marker>
            <c:symbol val="none"/>
          </c:marker>
          <c:cat>
            <c:strRef>
              <c:f>Sheet1!$A$2:$A$9</c:f>
              <c:strCache>
                <c:ptCount val="8"/>
                <c:pt idx="0">
                  <c:v>Customer recognition</c:v>
                </c:pt>
                <c:pt idx="1">
                  <c:v>Volume/availability</c:v>
                </c:pt>
                <c:pt idx="2">
                  <c:v>Quality of feedstock</c:v>
                </c:pt>
                <c:pt idx="3">
                  <c:v>High labour costs</c:v>
                </c:pt>
                <c:pt idx="4">
                  <c:v>Lack of product knowledge</c:v>
                </c:pt>
                <c:pt idx="5">
                  <c:v>Lack of sales channels</c:v>
                </c:pt>
                <c:pt idx="6">
                  <c:v>Legislation restrictions</c:v>
                </c:pt>
                <c:pt idx="7">
                  <c:v>Lack of technology</c:v>
                </c:pt>
              </c:strCache>
            </c:strRef>
          </c:cat>
          <c:val>
            <c:numRef>
              <c:f>Sheet1!$B$2:$B$9</c:f>
              <c:numCache>
                <c:formatCode>General</c:formatCode>
                <c:ptCount val="8"/>
                <c:pt idx="0">
                  <c:v>565</c:v>
                </c:pt>
                <c:pt idx="1">
                  <c:v>544</c:v>
                </c:pt>
                <c:pt idx="2">
                  <c:v>522</c:v>
                </c:pt>
                <c:pt idx="3">
                  <c:v>496</c:v>
                </c:pt>
                <c:pt idx="4">
                  <c:v>467</c:v>
                </c:pt>
                <c:pt idx="5">
                  <c:v>465</c:v>
                </c:pt>
                <c:pt idx="6">
                  <c:v>464</c:v>
                </c:pt>
                <c:pt idx="7">
                  <c:v>431</c:v>
                </c:pt>
              </c:numCache>
            </c:numRef>
          </c:val>
          <c:extLst>
            <c:ext xmlns:c16="http://schemas.microsoft.com/office/drawing/2014/chart" uri="{C3380CC4-5D6E-409C-BE32-E72D297353CC}">
              <c16:uniqueId val="{00000000-4B49-4C4E-B61F-CB4FAA2A49B8}"/>
            </c:ext>
          </c:extLst>
        </c:ser>
        <c:dLbls>
          <c:showLegendKey val="0"/>
          <c:showVal val="0"/>
          <c:showCatName val="0"/>
          <c:showSerName val="0"/>
          <c:showPercent val="0"/>
          <c:showBubbleSize val="0"/>
        </c:dLbls>
        <c:axId val="414521320"/>
        <c:axId val="414520992"/>
      </c:radarChart>
      <c:catAx>
        <c:axId val="414521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4520992"/>
        <c:crosses val="autoZero"/>
        <c:auto val="1"/>
        <c:lblAlgn val="ctr"/>
        <c:lblOffset val="100"/>
        <c:noMultiLvlLbl val="0"/>
      </c:catAx>
      <c:valAx>
        <c:axId val="414520992"/>
        <c:scaling>
          <c:orientation val="minMax"/>
          <c:min val="42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14521320"/>
        <c:crosses val="autoZero"/>
        <c:crossBetween val="between"/>
        <c:majorUnit val="4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1" y="0"/>
            <a:ext cx="4342818" cy="344408"/>
          </a:xfrm>
          <a:prstGeom prst="rect">
            <a:avLst/>
          </a:prstGeom>
        </p:spPr>
        <p:txBody>
          <a:bodyPr vert="horz" lIns="92446" tIns="46223" rIns="92446" bIns="46223" rtlCol="0"/>
          <a:lstStyle>
            <a:lvl1pPr algn="l">
              <a:defRPr sz="1200"/>
            </a:lvl1pPr>
            <a:extLst/>
          </a:lstStyle>
          <a:p>
            <a:endParaRPr lang="en-US"/>
          </a:p>
        </p:txBody>
      </p:sp>
      <p:sp>
        <p:nvSpPr>
          <p:cNvPr id="3" name="Rectangle 3"/>
          <p:cNvSpPr>
            <a:spLocks noGrp="1"/>
          </p:cNvSpPr>
          <p:nvPr>
            <p:ph type="dt" sz="quarter" idx="1"/>
          </p:nvPr>
        </p:nvSpPr>
        <p:spPr>
          <a:xfrm>
            <a:off x="5676751" y="0"/>
            <a:ext cx="4342818" cy="344408"/>
          </a:xfrm>
          <a:prstGeom prst="rect">
            <a:avLst/>
          </a:prstGeom>
        </p:spPr>
        <p:txBody>
          <a:bodyPr vert="horz" lIns="92446" tIns="46223" rIns="92446" bIns="46223" rtlCol="0"/>
          <a:lstStyle>
            <a:lvl1pPr algn="r">
              <a:defRPr sz="1200"/>
            </a:lvl1pPr>
            <a:extLst/>
          </a:lstStyle>
          <a:p>
            <a:fld id="{2870D9E7-22AA-47A5-9B94-2EC5067D5685}" type="datetime4">
              <a:rPr lang="en-GB" smtClean="0"/>
              <a:t>07 March 2016</a:t>
            </a:fld>
            <a:endParaRPr lang="en-US"/>
          </a:p>
        </p:txBody>
      </p:sp>
      <p:sp>
        <p:nvSpPr>
          <p:cNvPr id="4" name="Rectangle 4"/>
          <p:cNvSpPr>
            <a:spLocks noGrp="1"/>
          </p:cNvSpPr>
          <p:nvPr>
            <p:ph type="ftr" sz="quarter" idx="2"/>
          </p:nvPr>
        </p:nvSpPr>
        <p:spPr>
          <a:xfrm>
            <a:off x="1" y="6542560"/>
            <a:ext cx="4342818" cy="344408"/>
          </a:xfrm>
          <a:prstGeom prst="rect">
            <a:avLst/>
          </a:prstGeom>
        </p:spPr>
        <p:txBody>
          <a:bodyPr vert="horz" lIns="92446" tIns="46223" rIns="92446" bIns="46223" rtlCol="0" anchor="b"/>
          <a:lstStyle>
            <a:lvl1pPr algn="l">
              <a:defRPr sz="1200"/>
            </a:lvl1pPr>
            <a:extLst/>
          </a:lstStyle>
          <a:p>
            <a:endParaRPr lang="en-US"/>
          </a:p>
        </p:txBody>
      </p:sp>
      <p:sp>
        <p:nvSpPr>
          <p:cNvPr id="5" name="Rectangle 5"/>
          <p:cNvSpPr>
            <a:spLocks noGrp="1"/>
          </p:cNvSpPr>
          <p:nvPr>
            <p:ph type="sldNum" sz="quarter" idx="3"/>
          </p:nvPr>
        </p:nvSpPr>
        <p:spPr>
          <a:xfrm>
            <a:off x="5676751" y="6542560"/>
            <a:ext cx="4342818" cy="344408"/>
          </a:xfrm>
          <a:prstGeom prst="rect">
            <a:avLst/>
          </a:prstGeom>
        </p:spPr>
        <p:txBody>
          <a:bodyPr vert="horz" lIns="92446" tIns="46223" rIns="92446" bIns="46223" rtlCol="0" anchor="b"/>
          <a:lstStyle>
            <a:lvl1pPr algn="r">
              <a:defRPr sz="1200"/>
            </a:lvl1pPr>
            <a:extLst/>
          </a:lstStyle>
          <a:p>
            <a:fld id="{B16A41B8-7DC3-4DB6-84E4-E105629EAA36}" type="slidenum">
              <a:rPr lang="en-US" smtClean="0"/>
              <a:pPr/>
              <a:t>‹#›</a:t>
            </a:fld>
            <a:endParaRPr lang="en-US"/>
          </a:p>
        </p:txBody>
      </p:sp>
    </p:spTree>
    <p:extLst>
      <p:ext uri="{BB962C8B-B14F-4D97-AF65-F5344CB8AC3E}">
        <p14:creationId xmlns:p14="http://schemas.microsoft.com/office/powerpoint/2010/main" val="4439567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1" y="0"/>
            <a:ext cx="4342818" cy="344408"/>
          </a:xfrm>
          <a:prstGeom prst="rect">
            <a:avLst/>
          </a:prstGeom>
        </p:spPr>
        <p:txBody>
          <a:bodyPr vert="horz" lIns="92446" tIns="46223" rIns="92446" bIns="46223" rtlCol="0"/>
          <a:lstStyle>
            <a:lvl1pPr algn="l">
              <a:defRPr sz="1200"/>
            </a:lvl1pPr>
            <a:extLst/>
          </a:lstStyle>
          <a:p>
            <a:endParaRPr lang="en-US"/>
          </a:p>
        </p:txBody>
      </p:sp>
      <p:sp>
        <p:nvSpPr>
          <p:cNvPr id="3" name="Rectangle 3"/>
          <p:cNvSpPr>
            <a:spLocks noGrp="1"/>
          </p:cNvSpPr>
          <p:nvPr>
            <p:ph type="dt" idx="1"/>
          </p:nvPr>
        </p:nvSpPr>
        <p:spPr>
          <a:xfrm>
            <a:off x="5676751" y="0"/>
            <a:ext cx="4342818" cy="344408"/>
          </a:xfrm>
          <a:prstGeom prst="rect">
            <a:avLst/>
          </a:prstGeom>
        </p:spPr>
        <p:txBody>
          <a:bodyPr vert="horz" lIns="92446" tIns="46223" rIns="92446" bIns="46223" rtlCol="0"/>
          <a:lstStyle>
            <a:lvl1pPr algn="r">
              <a:defRPr sz="1200"/>
            </a:lvl1pPr>
            <a:extLst/>
          </a:lstStyle>
          <a:p>
            <a:fld id="{6A8BF05D-9113-4CDD-8571-6C2BCE2C2A31}" type="datetime4">
              <a:rPr lang="en-GB" smtClean="0"/>
              <a:t>07 March 2016</a:t>
            </a:fld>
            <a:endParaRPr lang="en-US"/>
          </a:p>
        </p:txBody>
      </p:sp>
      <p:sp>
        <p:nvSpPr>
          <p:cNvPr id="4" name="Rectangle 4"/>
          <p:cNvSpPr>
            <a:spLocks noGrp="1" noRot="1" noChangeAspect="1"/>
          </p:cNvSpPr>
          <p:nvPr>
            <p:ph type="sldImg" idx="2"/>
          </p:nvPr>
        </p:nvSpPr>
        <p:spPr>
          <a:xfrm>
            <a:off x="3289300" y="515938"/>
            <a:ext cx="3443288" cy="2584450"/>
          </a:xfrm>
          <a:prstGeom prst="rect">
            <a:avLst/>
          </a:prstGeom>
          <a:noFill/>
          <a:ln w="12700">
            <a:solidFill>
              <a:prstClr val="black"/>
            </a:solidFill>
          </a:ln>
        </p:spPr>
        <p:txBody>
          <a:bodyPr vert="horz" lIns="92446" tIns="46223" rIns="92446" bIns="46223" rtlCol="0" anchor="ctr"/>
          <a:lstStyle/>
          <a:p>
            <a:endParaRPr lang="en-US"/>
          </a:p>
        </p:txBody>
      </p:sp>
      <p:sp>
        <p:nvSpPr>
          <p:cNvPr id="5" name="Rectangle 5"/>
          <p:cNvSpPr>
            <a:spLocks noGrp="1"/>
          </p:cNvSpPr>
          <p:nvPr>
            <p:ph type="body" sz="quarter" idx="3"/>
          </p:nvPr>
        </p:nvSpPr>
        <p:spPr>
          <a:xfrm>
            <a:off x="1002190" y="3271878"/>
            <a:ext cx="8017510" cy="3099674"/>
          </a:xfrm>
          <a:prstGeom prst="rect">
            <a:avLst/>
          </a:prstGeom>
        </p:spPr>
        <p:txBody>
          <a:bodyPr vert="horz" lIns="92446" tIns="46223" rIns="92446" bIns="462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1" y="6542560"/>
            <a:ext cx="4342818" cy="344408"/>
          </a:xfrm>
          <a:prstGeom prst="rect">
            <a:avLst/>
          </a:prstGeom>
        </p:spPr>
        <p:txBody>
          <a:bodyPr vert="horz" lIns="92446" tIns="46223" rIns="92446" bIns="46223" rtlCol="0" anchor="b"/>
          <a:lstStyle>
            <a:lvl1pPr algn="l">
              <a:defRPr sz="1200"/>
            </a:lvl1pPr>
            <a:extLst/>
          </a:lstStyle>
          <a:p>
            <a:endParaRPr lang="en-US"/>
          </a:p>
        </p:txBody>
      </p:sp>
      <p:sp>
        <p:nvSpPr>
          <p:cNvPr id="7" name="Rectangle 7"/>
          <p:cNvSpPr>
            <a:spLocks noGrp="1"/>
          </p:cNvSpPr>
          <p:nvPr>
            <p:ph type="sldNum" sz="quarter" idx="5"/>
          </p:nvPr>
        </p:nvSpPr>
        <p:spPr>
          <a:xfrm>
            <a:off x="5676751" y="6542560"/>
            <a:ext cx="4342818" cy="344408"/>
          </a:xfrm>
          <a:prstGeom prst="rect">
            <a:avLst/>
          </a:prstGeom>
        </p:spPr>
        <p:txBody>
          <a:bodyPr vert="horz" lIns="92446" tIns="46223" rIns="92446" bIns="46223" rtlCol="0" anchor="b"/>
          <a:lstStyle>
            <a:lvl1pPr algn="r">
              <a:defRPr sz="1200"/>
            </a:lvl1pPr>
            <a:extLst/>
          </a:lstStyle>
          <a:p>
            <a:fld id="{9B26CD33-4337-4529-948A-94F6960B2374}" type="slidenum">
              <a:rPr lang="en-US" smtClean="0"/>
              <a:pPr/>
              <a:t>‹#›</a:t>
            </a:fld>
            <a:endParaRPr lang="en-US"/>
          </a:p>
        </p:txBody>
      </p:sp>
    </p:spTree>
    <p:extLst>
      <p:ext uri="{BB962C8B-B14F-4D97-AF65-F5344CB8AC3E}">
        <p14:creationId xmlns:p14="http://schemas.microsoft.com/office/powerpoint/2010/main" val="3381169934"/>
      </p:ext>
    </p:extLst>
  </p:cSld>
  <p:clrMap bg1="lt1" tx1="dk1" bg2="lt2" tx2="dk2" accent1="accent1" accent2="accent2" accent3="accent3" accent4="accent4" accent5="accent5" accent6="accent6" hlink="hlink" folHlink="folHlink"/>
  <p:hf hdr="0" ftr="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a:p>
        </p:txBody>
      </p:sp>
      <p:sp>
        <p:nvSpPr>
          <p:cNvPr id="5" name="Date Placeholder 4"/>
          <p:cNvSpPr>
            <a:spLocks noGrp="1"/>
          </p:cNvSpPr>
          <p:nvPr>
            <p:ph type="dt" idx="11"/>
          </p:nvPr>
        </p:nvSpPr>
        <p:spPr/>
        <p:txBody>
          <a:bodyPr/>
          <a:lstStyle/>
          <a:p>
            <a:fld id="{63C563BB-98A2-471B-A377-E48E55B162A1}" type="datetime4">
              <a:rPr lang="en-GB" smtClean="0"/>
              <a:t>07 March 2016</a:t>
            </a:fld>
            <a:endParaRPr lang="en-US"/>
          </a:p>
        </p:txBody>
      </p:sp>
    </p:spTree>
    <p:extLst>
      <p:ext uri="{BB962C8B-B14F-4D97-AF65-F5344CB8AC3E}">
        <p14:creationId xmlns:p14="http://schemas.microsoft.com/office/powerpoint/2010/main" val="135803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
        <p:nvSpPr>
          <p:cNvPr id="5" name="Date Placeholder 4"/>
          <p:cNvSpPr>
            <a:spLocks noGrp="1"/>
          </p:cNvSpPr>
          <p:nvPr>
            <p:ph type="dt" idx="11"/>
          </p:nvPr>
        </p:nvSpPr>
        <p:spPr/>
        <p:txBody>
          <a:bodyPr/>
          <a:lstStyle/>
          <a:p>
            <a:fld id="{ED5F215D-D62E-4A28-AC31-05A57DB25916}" type="datetime4">
              <a:rPr lang="en-GB" smtClean="0"/>
              <a:t>07 March 2016</a:t>
            </a:fld>
            <a:endParaRPr lang="en-US"/>
          </a:p>
        </p:txBody>
      </p:sp>
    </p:spTree>
    <p:extLst>
      <p:ext uri="{BB962C8B-B14F-4D97-AF65-F5344CB8AC3E}">
        <p14:creationId xmlns:p14="http://schemas.microsoft.com/office/powerpoint/2010/main" val="3158517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A8BF05D-9113-4CDD-8571-6C2BCE2C2A31}" type="datetime4">
              <a:rPr lang="en-GB" smtClean="0"/>
              <a:t>07 March 2016</a:t>
            </a:fld>
            <a:endParaRPr lang="en-US"/>
          </a:p>
        </p:txBody>
      </p:sp>
      <p:sp>
        <p:nvSpPr>
          <p:cNvPr id="5" name="Slide Number Placeholder 4"/>
          <p:cNvSpPr>
            <a:spLocks noGrp="1"/>
          </p:cNvSpPr>
          <p:nvPr>
            <p:ph type="sldNum" sz="quarter" idx="11"/>
          </p:nvPr>
        </p:nvSpPr>
        <p:spPr/>
        <p:txBody>
          <a:bodyPr/>
          <a:lstStyle/>
          <a:p>
            <a:fld id="{9B26CD33-4337-4529-948A-94F6960B2374}" type="slidenum">
              <a:rPr lang="en-US" smtClean="0"/>
              <a:pPr/>
              <a:t>3</a:t>
            </a:fld>
            <a:endParaRPr lang="en-US"/>
          </a:p>
        </p:txBody>
      </p:sp>
    </p:spTree>
    <p:extLst>
      <p:ext uri="{BB962C8B-B14F-4D97-AF65-F5344CB8AC3E}">
        <p14:creationId xmlns:p14="http://schemas.microsoft.com/office/powerpoint/2010/main" val="154164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A8BF05D-9113-4CDD-8571-6C2BCE2C2A31}" type="datetime4">
              <a:rPr lang="en-GB" smtClean="0"/>
              <a:t>07 March 2016</a:t>
            </a:fld>
            <a:endParaRPr lang="en-US"/>
          </a:p>
        </p:txBody>
      </p:sp>
      <p:sp>
        <p:nvSpPr>
          <p:cNvPr id="5" name="Slide Number Placeholder 4"/>
          <p:cNvSpPr>
            <a:spLocks noGrp="1"/>
          </p:cNvSpPr>
          <p:nvPr>
            <p:ph type="sldNum" sz="quarter" idx="11"/>
          </p:nvPr>
        </p:nvSpPr>
        <p:spPr/>
        <p:txBody>
          <a:bodyPr/>
          <a:lstStyle/>
          <a:p>
            <a:fld id="{9B26CD33-4337-4529-948A-94F6960B2374}" type="slidenum">
              <a:rPr lang="en-US" smtClean="0"/>
              <a:pPr/>
              <a:t>4</a:t>
            </a:fld>
            <a:endParaRPr lang="en-US"/>
          </a:p>
        </p:txBody>
      </p:sp>
    </p:spTree>
    <p:extLst>
      <p:ext uri="{BB962C8B-B14F-4D97-AF65-F5344CB8AC3E}">
        <p14:creationId xmlns:p14="http://schemas.microsoft.com/office/powerpoint/2010/main" val="1478885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A8BF05D-9113-4CDD-8571-6C2BCE2C2A31}" type="datetime4">
              <a:rPr lang="en-GB" smtClean="0"/>
              <a:t>07 March 2016</a:t>
            </a:fld>
            <a:endParaRPr lang="en-US"/>
          </a:p>
        </p:txBody>
      </p:sp>
      <p:sp>
        <p:nvSpPr>
          <p:cNvPr id="5" name="Slide Number Placeholder 4"/>
          <p:cNvSpPr>
            <a:spLocks noGrp="1"/>
          </p:cNvSpPr>
          <p:nvPr>
            <p:ph type="sldNum" sz="quarter" idx="11"/>
          </p:nvPr>
        </p:nvSpPr>
        <p:spPr/>
        <p:txBody>
          <a:bodyPr/>
          <a:lstStyle/>
          <a:p>
            <a:fld id="{9B26CD33-4337-4529-948A-94F6960B2374}" type="slidenum">
              <a:rPr lang="en-US" smtClean="0"/>
              <a:pPr/>
              <a:t>5</a:t>
            </a:fld>
            <a:endParaRPr lang="en-US"/>
          </a:p>
        </p:txBody>
      </p:sp>
    </p:spTree>
    <p:extLst>
      <p:ext uri="{BB962C8B-B14F-4D97-AF65-F5344CB8AC3E}">
        <p14:creationId xmlns:p14="http://schemas.microsoft.com/office/powerpoint/2010/main" val="2600005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6A8BF05D-9113-4CDD-8571-6C2BCE2C2A31}" type="datetime4">
              <a:rPr lang="en-GB" smtClean="0"/>
              <a:t>07 March 2016</a:t>
            </a:fld>
            <a:endParaRPr lang="en-US"/>
          </a:p>
        </p:txBody>
      </p:sp>
      <p:sp>
        <p:nvSpPr>
          <p:cNvPr id="5" name="Slide Number Placeholder 4"/>
          <p:cNvSpPr>
            <a:spLocks noGrp="1"/>
          </p:cNvSpPr>
          <p:nvPr>
            <p:ph type="sldNum" sz="quarter" idx="11"/>
          </p:nvPr>
        </p:nvSpPr>
        <p:spPr/>
        <p:txBody>
          <a:bodyPr/>
          <a:lstStyle/>
          <a:p>
            <a:fld id="{9B26CD33-4337-4529-948A-94F6960B2374}" type="slidenum">
              <a:rPr lang="en-US" smtClean="0"/>
              <a:pPr/>
              <a:t>6</a:t>
            </a:fld>
            <a:endParaRPr lang="en-US"/>
          </a:p>
        </p:txBody>
      </p:sp>
    </p:spTree>
    <p:extLst>
      <p:ext uri="{BB962C8B-B14F-4D97-AF65-F5344CB8AC3E}">
        <p14:creationId xmlns:p14="http://schemas.microsoft.com/office/powerpoint/2010/main" val="166041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Moreover, eco-industries and eco-innovation currently supply a third of the global market for green technologies, worth a trillion euro and expected to double by 2020. This initiative aims to reinforce this trend, thus contributing to green growth and to other EU priorities such as the work towards developing a Resilient Energy Union with a Forward-Looking Climate Change Policy</a:t>
            </a:r>
          </a:p>
        </p:txBody>
      </p:sp>
      <p:sp>
        <p:nvSpPr>
          <p:cNvPr id="4" name="Date Placeholder 3"/>
          <p:cNvSpPr>
            <a:spLocks noGrp="1"/>
          </p:cNvSpPr>
          <p:nvPr>
            <p:ph type="dt" idx="10"/>
          </p:nvPr>
        </p:nvSpPr>
        <p:spPr/>
        <p:txBody>
          <a:bodyPr/>
          <a:lstStyle/>
          <a:p>
            <a:fld id="{6A8BF05D-9113-4CDD-8571-6C2BCE2C2A31}" type="datetime4">
              <a:rPr lang="en-GB" smtClean="0"/>
              <a:t>07 March 2016</a:t>
            </a:fld>
            <a:endParaRPr lang="en-US"/>
          </a:p>
        </p:txBody>
      </p:sp>
      <p:sp>
        <p:nvSpPr>
          <p:cNvPr id="5" name="Slide Number Placeholder 4"/>
          <p:cNvSpPr>
            <a:spLocks noGrp="1"/>
          </p:cNvSpPr>
          <p:nvPr>
            <p:ph type="sldNum" sz="quarter" idx="11"/>
          </p:nvPr>
        </p:nvSpPr>
        <p:spPr/>
        <p:txBody>
          <a:bodyPr/>
          <a:lstStyle/>
          <a:p>
            <a:fld id="{9B26CD33-4337-4529-948A-94F6960B2374}" type="slidenum">
              <a:rPr lang="en-US" smtClean="0"/>
              <a:pPr/>
              <a:t>12</a:t>
            </a:fld>
            <a:endParaRPr lang="en-US"/>
          </a:p>
        </p:txBody>
      </p:sp>
    </p:spTree>
    <p:extLst>
      <p:ext uri="{BB962C8B-B14F-4D97-AF65-F5344CB8AC3E}">
        <p14:creationId xmlns:p14="http://schemas.microsoft.com/office/powerpoint/2010/main" val="411400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5FF72F9-207D-45D4-88F6-6BC03774224E}" type="datetimeFigureOut">
              <a:rPr lang="en-GB" smtClean="0"/>
              <a:t>07/03/2016</a:t>
            </a:fld>
            <a:endParaRPr lang="en-GB"/>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extLst>
      <p:ext uri="{BB962C8B-B14F-4D97-AF65-F5344CB8AC3E}">
        <p14:creationId xmlns:p14="http://schemas.microsoft.com/office/powerpoint/2010/main" val="1540237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FF72F9-207D-45D4-88F6-6BC03774224E}" type="datetimeFigureOut">
              <a:rPr lang="en-GB" smtClean="0"/>
              <a:t>07/03/2016</a:t>
            </a:fld>
            <a:endParaRPr lang="en-GB"/>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extLst>
      <p:ext uri="{BB962C8B-B14F-4D97-AF65-F5344CB8AC3E}">
        <p14:creationId xmlns:p14="http://schemas.microsoft.com/office/powerpoint/2010/main" val="383275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5FF72F9-207D-45D4-88F6-6BC03774224E}" type="datetimeFigureOut">
              <a:rPr lang="en-GB" smtClean="0"/>
              <a:t>07/03/2016</a:t>
            </a:fld>
            <a:endParaRPr lang="en-GB"/>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extLst>
      <p:ext uri="{BB962C8B-B14F-4D97-AF65-F5344CB8AC3E}">
        <p14:creationId xmlns:p14="http://schemas.microsoft.com/office/powerpoint/2010/main" val="246218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bum Cover">
    <p:spTree>
      <p:nvGrpSpPr>
        <p:cNvPr id="1" name=""/>
        <p:cNvGrpSpPr/>
        <p:nvPr/>
      </p:nvGrpSpPr>
      <p:grpSpPr>
        <a:xfrm>
          <a:off x="0" y="0"/>
          <a:ext cx="0" cy="0"/>
          <a:chOff x="0" y="0"/>
          <a:chExt cx="0" cy="0"/>
        </a:xfrm>
      </p:grpSpPr>
      <p:sp>
        <p:nvSpPr>
          <p:cNvPr id="10" name="Rectangle 6"/>
          <p:cNvSpPr>
            <a:spLocks noGrp="1"/>
          </p:cNvSpPr>
          <p:nvPr>
            <p:ph type="title"/>
          </p:nvPr>
        </p:nvSpPr>
        <p:spPr>
          <a:xfrm>
            <a:off x="457200" y="274638"/>
            <a:ext cx="8229600" cy="1249362"/>
          </a:xfrm>
          <a:prstGeom prst="rect">
            <a:avLst/>
          </a:prstGeom>
        </p:spPr>
        <p:txBody>
          <a:bodyPr anchor="ctr">
            <a:normAutofit/>
          </a:bodyPr>
          <a:lstStyle/>
          <a:p>
            <a:r>
              <a:rPr lang="en-US" noProof="1"/>
              <a:t>Click to edit Master title style</a:t>
            </a:r>
            <a:endParaRPr lang="en-US" dirty="0"/>
          </a:p>
        </p:txBody>
      </p:sp>
      <p:sp>
        <p:nvSpPr>
          <p:cNvPr id="14" name="Rectangle 5"/>
          <p:cNvSpPr>
            <a:spLocks noGrp="1"/>
          </p:cNvSpPr>
          <p:nvPr>
            <p:ph idx="1"/>
          </p:nvPr>
        </p:nvSpPr>
        <p:spPr>
          <a:xfrm>
            <a:off x="457200" y="1600200"/>
            <a:ext cx="8229600" cy="4525963"/>
          </a:xfrm>
          <a:prstGeom prst="rect">
            <a:avLst/>
          </a:prstGeom>
        </p:spPr>
        <p:txBody>
          <a:bodyPr>
            <a:normAutofit/>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en-US" dirty="0"/>
          </a:p>
        </p:txBody>
      </p:sp>
      <p:sp>
        <p:nvSpPr>
          <p:cNvPr id="15" name="Rectangle 25"/>
          <p:cNvSpPr>
            <a:spLocks noGrp="1"/>
          </p:cNvSpPr>
          <p:nvPr>
            <p:ph type="ftr" sz="quarter" idx="3"/>
          </p:nvPr>
        </p:nvSpPr>
        <p:spPr>
          <a:xfrm>
            <a:off x="2995653" y="6558153"/>
            <a:ext cx="4648200" cy="246888"/>
          </a:xfrm>
          <a:prstGeom prst="rect">
            <a:avLst/>
          </a:prstGeom>
        </p:spPr>
        <p:txBody>
          <a:bodyPr anchor="b"/>
          <a:lstStyle>
            <a:lvl1pPr algn="ctr">
              <a:defRPr sz="1200">
                <a:solidFill>
                  <a:schemeClr val="tx2"/>
                </a:solidFill>
              </a:defRPr>
            </a:lvl1pPr>
            <a:extLst/>
          </a:lstStyle>
          <a:p>
            <a:pPr algn="ctr"/>
            <a:endParaRPr lang="en-US" sz="1200" dirty="0">
              <a:solidFill>
                <a:schemeClr val="tx2"/>
              </a:solidFill>
            </a:endParaRPr>
          </a:p>
        </p:txBody>
      </p:sp>
      <p:sp>
        <p:nvSpPr>
          <p:cNvPr id="16" name="Rectangle 16"/>
          <p:cNvSpPr>
            <a:spLocks noGrp="1"/>
          </p:cNvSpPr>
          <p:nvPr>
            <p:ph type="sldNum" sz="quarter" idx="4"/>
          </p:nvPr>
        </p:nvSpPr>
        <p:spPr>
          <a:xfrm>
            <a:off x="8172450" y="6559360"/>
            <a:ext cx="914400" cy="244475"/>
          </a:xfrm>
          <a:prstGeom prst="rect">
            <a:avLst/>
          </a:prstGeom>
        </p:spPr>
        <p:txBody>
          <a:bodyPr/>
          <a:lstStyle>
            <a:lvl1pPr algn="r">
              <a:defRPr sz="1200">
                <a:solidFill>
                  <a:schemeClr val="tx2"/>
                </a:solidFill>
              </a:defRPr>
            </a:lvl1pPr>
            <a:extLst/>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extLst>
      <p:ext uri="{BB962C8B-B14F-4D97-AF65-F5344CB8AC3E}">
        <p14:creationId xmlns:p14="http://schemas.microsoft.com/office/powerpoint/2010/main" val="2155793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B2EC6F-6501-4E04-BD6C-A8A6CABB2C5B}" type="datetimeFigureOut">
              <a:rPr lang="en-US" smtClean="0"/>
              <a:pPr/>
              <a:t>07/03/2016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B0023-0CED-47F7-85AE-654F0B232C29}" type="slidenum">
              <a:rPr lang="en-US" smtClean="0"/>
              <a:pPr/>
              <a:t>‹#›</a:t>
            </a:fld>
            <a:endParaRPr lang="en-US"/>
          </a:p>
        </p:txBody>
      </p:sp>
    </p:spTree>
    <p:extLst>
      <p:ext uri="{BB962C8B-B14F-4D97-AF65-F5344CB8AC3E}">
        <p14:creationId xmlns:p14="http://schemas.microsoft.com/office/powerpoint/2010/main" val="323844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FF72F9-207D-45D4-88F6-6BC03774224E}" type="datetimeFigureOut">
              <a:rPr lang="en-GB" smtClean="0"/>
              <a:t>07/03/2016</a:t>
            </a:fld>
            <a:endParaRPr lang="en-GB"/>
          </a:p>
        </p:txBody>
      </p:sp>
      <p:sp>
        <p:nvSpPr>
          <p:cNvPr id="5" name="Footer Placeholder 4"/>
          <p:cNvSpPr>
            <a:spLocks noGrp="1"/>
          </p:cNvSpPr>
          <p:nvPr>
            <p:ph type="ftr" sz="quarter" idx="11"/>
          </p:nvPr>
        </p:nvSpPr>
        <p:spPr/>
        <p:txBody>
          <a:bodyPr/>
          <a:lstStyle/>
          <a:p>
            <a:pPr algn="ctr"/>
            <a:endParaRPr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extLst>
      <p:ext uri="{BB962C8B-B14F-4D97-AF65-F5344CB8AC3E}">
        <p14:creationId xmlns:p14="http://schemas.microsoft.com/office/powerpoint/2010/main" val="69462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5FF72F9-207D-45D4-88F6-6BC03774224E}" type="datetimeFigureOut">
              <a:rPr lang="en-GB" smtClean="0"/>
              <a:t>07/03/2016</a:t>
            </a:fld>
            <a:endParaRPr lang="en-GB"/>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extLst>
      <p:ext uri="{BB962C8B-B14F-4D97-AF65-F5344CB8AC3E}">
        <p14:creationId xmlns:p14="http://schemas.microsoft.com/office/powerpoint/2010/main" val="3519727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5FF72F9-207D-45D4-88F6-6BC03774224E}" type="datetimeFigureOut">
              <a:rPr lang="en-GB" smtClean="0"/>
              <a:t>07/03/2016</a:t>
            </a:fld>
            <a:endParaRPr lang="en-GB"/>
          </a:p>
        </p:txBody>
      </p:sp>
      <p:sp>
        <p:nvSpPr>
          <p:cNvPr id="8" name="Footer Placeholder 7"/>
          <p:cNvSpPr>
            <a:spLocks noGrp="1"/>
          </p:cNvSpPr>
          <p:nvPr>
            <p:ph type="ftr" sz="quarter" idx="11"/>
          </p:nvPr>
        </p:nvSpPr>
        <p:spPr/>
        <p:txBody>
          <a:bodyPr/>
          <a:lstStyle/>
          <a:p>
            <a:pPr algn="ctr"/>
            <a:endParaRPr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extLst>
      <p:ext uri="{BB962C8B-B14F-4D97-AF65-F5344CB8AC3E}">
        <p14:creationId xmlns:p14="http://schemas.microsoft.com/office/powerpoint/2010/main" val="193701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5FF72F9-207D-45D4-88F6-6BC03774224E}" type="datetimeFigureOut">
              <a:rPr lang="en-GB" smtClean="0"/>
              <a:t>07/03/2016</a:t>
            </a:fld>
            <a:endParaRPr lang="en-GB"/>
          </a:p>
        </p:txBody>
      </p:sp>
      <p:sp>
        <p:nvSpPr>
          <p:cNvPr id="4" name="Footer Placeholder 3"/>
          <p:cNvSpPr>
            <a:spLocks noGrp="1"/>
          </p:cNvSpPr>
          <p:nvPr>
            <p:ph type="ftr" sz="quarter" idx="11"/>
          </p:nvPr>
        </p:nvSpPr>
        <p:spPr/>
        <p:txBody>
          <a:bodyPr/>
          <a:lstStyle/>
          <a:p>
            <a:pPr algn="ctr"/>
            <a:endParaRPr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extLst>
      <p:ext uri="{BB962C8B-B14F-4D97-AF65-F5344CB8AC3E}">
        <p14:creationId xmlns:p14="http://schemas.microsoft.com/office/powerpoint/2010/main" val="127274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F72F9-207D-45D4-88F6-6BC03774224E}" type="datetimeFigureOut">
              <a:rPr lang="en-GB" smtClean="0"/>
              <a:t>07/03/2016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D6DA72-53BF-43B3-A509-8C036C84ECA9}" type="slidenum">
              <a:rPr lang="en-GB" smtClean="0"/>
              <a:t>‹#›</a:t>
            </a:fld>
            <a:endParaRPr lang="en-GB"/>
          </a:p>
        </p:txBody>
      </p:sp>
    </p:spTree>
    <p:extLst>
      <p:ext uri="{BB962C8B-B14F-4D97-AF65-F5344CB8AC3E}">
        <p14:creationId xmlns:p14="http://schemas.microsoft.com/office/powerpoint/2010/main" val="745788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FF72F9-207D-45D4-88F6-6BC03774224E}" type="datetimeFigureOut">
              <a:rPr lang="en-GB" smtClean="0"/>
              <a:t>07/03/2016</a:t>
            </a:fld>
            <a:endParaRPr lang="en-GB"/>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extLst>
      <p:ext uri="{BB962C8B-B14F-4D97-AF65-F5344CB8AC3E}">
        <p14:creationId xmlns:p14="http://schemas.microsoft.com/office/powerpoint/2010/main" val="832709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FF72F9-207D-45D4-88F6-6BC03774224E}" type="datetimeFigureOut">
              <a:rPr lang="en-GB" smtClean="0"/>
              <a:t>07/03/2016</a:t>
            </a:fld>
            <a:endParaRPr lang="en-GB"/>
          </a:p>
        </p:txBody>
      </p:sp>
      <p:sp>
        <p:nvSpPr>
          <p:cNvPr id="6" name="Footer Placeholder 5"/>
          <p:cNvSpPr>
            <a:spLocks noGrp="1"/>
          </p:cNvSpPr>
          <p:nvPr>
            <p:ph type="ftr" sz="quarter" idx="11"/>
          </p:nvPr>
        </p:nvSpPr>
        <p:spPr/>
        <p:txBody>
          <a:bodyPr/>
          <a:lstStyle/>
          <a:p>
            <a:pPr algn="ctr"/>
            <a:endParaRPr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spTree>
    <p:extLst>
      <p:ext uri="{BB962C8B-B14F-4D97-AF65-F5344CB8AC3E}">
        <p14:creationId xmlns:p14="http://schemas.microsoft.com/office/powerpoint/2010/main" val="196646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5FF72F9-207D-45D4-88F6-6BC03774224E}" type="datetimeFigureOut">
              <a:rPr lang="en-GB" smtClean="0"/>
              <a:t>07/03/2016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gn="ctr"/>
            <a:endParaRPr lang="en-US" sz="1200" dirty="0">
              <a:solidFill>
                <a:schemeClr val="tx2"/>
              </a:solidFill>
            </a:endParaRPr>
          </a:p>
        </p:txBody>
      </p:sp>
      <p:sp>
        <p:nvSpPr>
          <p:cNvPr id="6" name="Slide Number Placeholder 5"/>
          <p:cNvSpPr>
            <a:spLocks noGrp="1"/>
          </p:cNvSpPr>
          <p:nvPr>
            <p:ph type="sldNum" sz="quarter" idx="4"/>
          </p:nvPr>
        </p:nvSpPr>
        <p:spPr>
          <a:xfrm>
            <a:off x="6457950" y="6356351"/>
            <a:ext cx="1426418"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gn="r"/>
            <a:fld id="{F99EC173-99AE-4773-AB25-02E469A13EAE}" type="slidenum">
              <a:rPr lang="en-US" sz="1200" smtClean="0">
                <a:solidFill>
                  <a:schemeClr val="tx2"/>
                </a:solidFill>
              </a:rPr>
              <a:pPr algn="r"/>
              <a:t>‹#›</a:t>
            </a:fld>
            <a:endParaRPr lang="en-US" sz="1200" dirty="0">
              <a:solidFill>
                <a:schemeClr val="tx2"/>
              </a:solidFill>
            </a:endParaRPr>
          </a:p>
        </p:txBody>
      </p:sp>
      <p:pic>
        <p:nvPicPr>
          <p:cNvPr id="7" name="Picture 6" descr="CRR logo hi-res.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9603" y="6192449"/>
            <a:ext cx="1510823" cy="574821"/>
          </a:xfrm>
          <a:prstGeom prst="roundRect">
            <a:avLst>
              <a:gd name="adj" fmla="val 8595"/>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a:stretch/>
        </p:blipFill>
        <p:spPr bwMode="auto">
          <a:xfrm>
            <a:off x="7987892" y="6172794"/>
            <a:ext cx="1054916" cy="614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515530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erc@remanufacturing.e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67092" y="1916832"/>
            <a:ext cx="8020727" cy="1706405"/>
          </a:xfrm>
        </p:spPr>
        <p:txBody>
          <a:bodyPr>
            <a:noAutofit/>
          </a:bodyPr>
          <a:lstStyle/>
          <a:p>
            <a:pPr algn="ctr"/>
            <a:r>
              <a:rPr lang="en-GB" sz="3600" b="1" dirty="0"/>
              <a:t>The Remanufacturing Industry in Europe</a:t>
            </a:r>
          </a:p>
        </p:txBody>
      </p:sp>
      <p:sp>
        <p:nvSpPr>
          <p:cNvPr id="17" name="Rectangle 16"/>
          <p:cNvSpPr>
            <a:spLocks noGrp="1"/>
          </p:cNvSpPr>
          <p:nvPr>
            <p:ph idx="1"/>
          </p:nvPr>
        </p:nvSpPr>
        <p:spPr>
          <a:xfrm>
            <a:off x="899592" y="4221088"/>
            <a:ext cx="7632848" cy="1219200"/>
          </a:xfrm>
        </p:spPr>
        <p:txBody>
          <a:bodyPr>
            <a:noAutofit/>
          </a:bodyPr>
          <a:lstStyle/>
          <a:p>
            <a:pPr marL="0" indent="0" algn="r">
              <a:buNone/>
            </a:pPr>
            <a:r>
              <a:rPr lang="en-GB" sz="1800" dirty="0"/>
              <a:t>Networking Event: Challenges and Perspectives in Remanufacturing</a:t>
            </a:r>
          </a:p>
          <a:p>
            <a:pPr marL="0" indent="0" algn="r">
              <a:buNone/>
            </a:pPr>
            <a:r>
              <a:rPr lang="en-GB" sz="1800" dirty="0"/>
              <a:t>Grenoble, France</a:t>
            </a:r>
          </a:p>
          <a:p>
            <a:pPr marL="0" indent="0" algn="r">
              <a:buNone/>
            </a:pPr>
            <a:r>
              <a:rPr lang="en-GB" sz="1800" dirty="0"/>
              <a:t>March 15</a:t>
            </a:r>
            <a:r>
              <a:rPr lang="en-GB" sz="1800" baseline="30000" dirty="0"/>
              <a:t>th</a:t>
            </a:r>
            <a:r>
              <a:rPr lang="en-GB" sz="1800" dirty="0"/>
              <a:t> 2016</a:t>
            </a:r>
          </a:p>
          <a:p>
            <a:pPr marL="0" indent="0" algn="r">
              <a:lnSpc>
                <a:spcPct val="150000"/>
              </a:lnSpc>
              <a:buNone/>
            </a:pPr>
            <a:r>
              <a:rPr lang="en-GB" sz="1800" dirty="0"/>
              <a:t>David Fitzsimons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75798" cy="1325563"/>
          </a:xfrm>
        </p:spPr>
        <p:txBody>
          <a:bodyPr/>
          <a:lstStyle/>
          <a:p>
            <a:r>
              <a:rPr lang="en-GB" dirty="0"/>
              <a:t>Motivations: Importance for Remanufacturing</a:t>
            </a:r>
          </a:p>
        </p:txBody>
      </p:sp>
      <p:graphicFrame>
        <p:nvGraphicFramePr>
          <p:cNvPr id="5" name="Chart 4"/>
          <p:cNvGraphicFramePr/>
          <p:nvPr>
            <p:extLst>
              <p:ext uri="{D42A27DB-BD31-4B8C-83A1-F6EECF244321}">
                <p14:modId xmlns:p14="http://schemas.microsoft.com/office/powerpoint/2010/main" val="957050428"/>
              </p:ext>
            </p:extLst>
          </p:nvPr>
        </p:nvGraphicFramePr>
        <p:xfrm>
          <a:off x="935917" y="1556792"/>
          <a:ext cx="7272165" cy="48481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936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Barriers: Importance for Remanufacturing</a:t>
            </a:r>
          </a:p>
        </p:txBody>
      </p:sp>
      <p:graphicFrame>
        <p:nvGraphicFramePr>
          <p:cNvPr id="5" name="Chart 4"/>
          <p:cNvGraphicFramePr/>
          <p:nvPr>
            <p:extLst>
              <p:ext uri="{D42A27DB-BD31-4B8C-83A1-F6EECF244321}">
                <p14:modId xmlns:p14="http://schemas.microsoft.com/office/powerpoint/2010/main" val="3458814915"/>
              </p:ext>
            </p:extLst>
          </p:nvPr>
        </p:nvGraphicFramePr>
        <p:xfrm>
          <a:off x="935917" y="1556792"/>
          <a:ext cx="7272165" cy="48481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67134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Supports Circular economy Action Plan</a:t>
            </a:r>
          </a:p>
        </p:txBody>
      </p:sp>
      <p:sp>
        <p:nvSpPr>
          <p:cNvPr id="3" name="Content Placeholder 2"/>
          <p:cNvSpPr>
            <a:spLocks noGrp="1"/>
          </p:cNvSpPr>
          <p:nvPr>
            <p:ph idx="1"/>
          </p:nvPr>
        </p:nvSpPr>
        <p:spPr/>
        <p:txBody>
          <a:bodyPr>
            <a:noAutofit/>
          </a:bodyPr>
          <a:lstStyle/>
          <a:p>
            <a:pPr>
              <a:spcBef>
                <a:spcPts val="1200"/>
              </a:spcBef>
            </a:pPr>
            <a:r>
              <a:rPr lang="en-GB" dirty="0"/>
              <a:t>Directly contribute to EU’s objectives to support:</a:t>
            </a:r>
          </a:p>
          <a:p>
            <a:pPr lvl="1">
              <a:spcBef>
                <a:spcPts val="600"/>
              </a:spcBef>
            </a:pPr>
            <a:r>
              <a:rPr lang="en-GB" dirty="0"/>
              <a:t>Employment</a:t>
            </a:r>
          </a:p>
          <a:p>
            <a:pPr lvl="1">
              <a:spcBef>
                <a:spcPts val="600"/>
              </a:spcBef>
            </a:pPr>
            <a:r>
              <a:rPr lang="en-GB" dirty="0"/>
              <a:t>Economic growth </a:t>
            </a:r>
          </a:p>
          <a:p>
            <a:pPr lvl="1">
              <a:spcBef>
                <a:spcPts val="600"/>
              </a:spcBef>
            </a:pPr>
            <a:r>
              <a:rPr lang="en-GB" dirty="0"/>
              <a:t>Investment </a:t>
            </a:r>
          </a:p>
          <a:p>
            <a:pPr lvl="1">
              <a:spcBef>
                <a:spcPts val="600"/>
              </a:spcBef>
            </a:pPr>
            <a:r>
              <a:rPr lang="en-GB" dirty="0"/>
              <a:t>Commitment towards sustainable development </a:t>
            </a:r>
          </a:p>
          <a:p>
            <a:pPr lvl="1">
              <a:spcBef>
                <a:spcPts val="600"/>
              </a:spcBef>
            </a:pPr>
            <a:r>
              <a:rPr lang="en-GB" dirty="0"/>
              <a:t>Green growth</a:t>
            </a:r>
          </a:p>
          <a:p>
            <a:pPr lvl="1">
              <a:spcBef>
                <a:spcPts val="600"/>
              </a:spcBef>
            </a:pPr>
            <a:r>
              <a:rPr lang="en-GB" dirty="0"/>
              <a:t>Resilient Energy Union</a:t>
            </a:r>
          </a:p>
        </p:txBody>
      </p:sp>
    </p:spTree>
    <p:extLst>
      <p:ext uri="{BB962C8B-B14F-4D97-AF65-F5344CB8AC3E}">
        <p14:creationId xmlns:p14="http://schemas.microsoft.com/office/powerpoint/2010/main" val="317060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a:xfrm>
            <a:off x="628650" y="1628800"/>
            <a:ext cx="7886700" cy="4351338"/>
          </a:xfrm>
        </p:spPr>
        <p:txBody>
          <a:bodyPr>
            <a:normAutofit/>
          </a:bodyPr>
          <a:lstStyle/>
          <a:p>
            <a:pPr lvl="0">
              <a:spcBef>
                <a:spcPts val="1200"/>
              </a:spcBef>
            </a:pPr>
            <a:r>
              <a:rPr lang="en-GB" dirty="0"/>
              <a:t>How big a role will </a:t>
            </a:r>
            <a:r>
              <a:rPr lang="en-GB" b="1" dirty="0"/>
              <a:t>remanufacturing</a:t>
            </a:r>
            <a:r>
              <a:rPr lang="en-GB" dirty="0"/>
              <a:t> take in the Circular Economy Action Plan?</a:t>
            </a:r>
          </a:p>
          <a:p>
            <a:pPr lvl="1">
              <a:spcBef>
                <a:spcPts val="1200"/>
              </a:spcBef>
            </a:pPr>
            <a:r>
              <a:rPr lang="en-GB" dirty="0"/>
              <a:t>Mentioned 4 times</a:t>
            </a:r>
          </a:p>
          <a:p>
            <a:pPr lvl="1">
              <a:spcBef>
                <a:spcPts val="1200"/>
              </a:spcBef>
            </a:pPr>
            <a:r>
              <a:rPr lang="en-GB" dirty="0"/>
              <a:t>Does not feature in annex of actions</a:t>
            </a:r>
          </a:p>
          <a:p>
            <a:pPr lvl="0">
              <a:spcBef>
                <a:spcPts val="1200"/>
              </a:spcBef>
            </a:pPr>
            <a:endParaRPr lang="en-GB" dirty="0"/>
          </a:p>
          <a:p>
            <a:pPr lvl="0">
              <a:spcBef>
                <a:spcPts val="1200"/>
              </a:spcBef>
            </a:pPr>
            <a:r>
              <a:rPr lang="en-GB" dirty="0"/>
              <a:t>Where will remanufacturing support come from moving forward?</a:t>
            </a:r>
          </a:p>
          <a:p>
            <a:pPr lvl="0">
              <a:spcBef>
                <a:spcPts val="1200"/>
              </a:spcBef>
            </a:pPr>
            <a:endParaRPr lang="en-GB" dirty="0"/>
          </a:p>
          <a:p>
            <a:pPr lvl="0">
              <a:spcBef>
                <a:spcPts val="1200"/>
              </a:spcBef>
            </a:pPr>
            <a:r>
              <a:rPr lang="en-GB" dirty="0"/>
              <a:t>What co-ordinated action is required? </a:t>
            </a:r>
          </a:p>
        </p:txBody>
      </p:sp>
    </p:spTree>
    <p:extLst>
      <p:ext uri="{BB962C8B-B14F-4D97-AF65-F5344CB8AC3E}">
        <p14:creationId xmlns:p14="http://schemas.microsoft.com/office/powerpoint/2010/main" val="159113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European Remanufacturing Council</a:t>
            </a:r>
          </a:p>
        </p:txBody>
      </p:sp>
      <p:sp>
        <p:nvSpPr>
          <p:cNvPr id="3" name="Content Placeholder 2"/>
          <p:cNvSpPr>
            <a:spLocks noGrp="1"/>
          </p:cNvSpPr>
          <p:nvPr>
            <p:ph idx="1"/>
          </p:nvPr>
        </p:nvSpPr>
        <p:spPr/>
        <p:txBody>
          <a:bodyPr>
            <a:normAutofit/>
          </a:bodyPr>
          <a:lstStyle/>
          <a:p>
            <a:pPr>
              <a:lnSpc>
                <a:spcPct val="100000"/>
              </a:lnSpc>
              <a:spcBef>
                <a:spcPts val="1200"/>
              </a:spcBef>
              <a:spcAft>
                <a:spcPts val="1200"/>
              </a:spcAft>
            </a:pPr>
            <a:r>
              <a:rPr lang="en-GB" dirty="0"/>
              <a:t>Play leadership role for remanufacturing industry in Europe, influence policy communication</a:t>
            </a:r>
          </a:p>
          <a:p>
            <a:pPr lvl="0">
              <a:lnSpc>
                <a:spcPct val="100000"/>
              </a:lnSpc>
              <a:spcBef>
                <a:spcPts val="1200"/>
              </a:spcBef>
              <a:spcAft>
                <a:spcPts val="600"/>
              </a:spcAft>
            </a:pPr>
            <a:r>
              <a:rPr lang="en-GB" dirty="0"/>
              <a:t>Discuss issues and pursue actions of common interest</a:t>
            </a:r>
          </a:p>
          <a:p>
            <a:pPr lvl="1">
              <a:lnSpc>
                <a:spcPct val="100000"/>
              </a:lnSpc>
              <a:spcBef>
                <a:spcPts val="0"/>
              </a:spcBef>
              <a:spcAft>
                <a:spcPts val="1200"/>
              </a:spcAft>
            </a:pPr>
            <a:r>
              <a:rPr lang="en-GB" dirty="0"/>
              <a:t>Standards, legislative barriers, customer recognition / communication, core availability/quality, green public procurement, tax relief, etc.</a:t>
            </a:r>
          </a:p>
          <a:p>
            <a:pPr>
              <a:lnSpc>
                <a:spcPct val="100000"/>
              </a:lnSpc>
              <a:spcBef>
                <a:spcPts val="1200"/>
              </a:spcBef>
              <a:spcAft>
                <a:spcPts val="600"/>
              </a:spcAft>
            </a:pPr>
            <a:r>
              <a:rPr lang="en-GB" dirty="0"/>
              <a:t>In time and if there is appetite, the ERC may be supported by:</a:t>
            </a:r>
          </a:p>
          <a:p>
            <a:pPr lvl="1">
              <a:lnSpc>
                <a:spcPct val="100000"/>
              </a:lnSpc>
              <a:spcBef>
                <a:spcPts val="0"/>
              </a:spcBef>
              <a:spcAft>
                <a:spcPts val="1200"/>
              </a:spcAft>
            </a:pPr>
            <a:r>
              <a:rPr lang="en-GB" dirty="0"/>
              <a:t>Subcommittees focusing on key issues </a:t>
            </a:r>
            <a:r>
              <a:rPr lang="en-GB" i="1" dirty="0"/>
              <a:t>e.g. standards, policy &amp; trade, marketing, research &amp; development</a:t>
            </a:r>
            <a:endParaRPr lang="en-GB" dirty="0"/>
          </a:p>
          <a:p>
            <a:pPr>
              <a:lnSpc>
                <a:spcPct val="100000"/>
              </a:lnSpc>
              <a:spcBef>
                <a:spcPts val="1200"/>
              </a:spcBef>
              <a:spcAft>
                <a:spcPts val="1200"/>
              </a:spcAft>
            </a:pPr>
            <a:r>
              <a:rPr lang="en-GB" dirty="0"/>
              <a:t>To express interest, contact: </a:t>
            </a:r>
            <a:r>
              <a:rPr lang="en-GB" dirty="0">
                <a:hlinkClick r:id="rId2"/>
              </a:rPr>
              <a:t>erc@remanufacturing.eu</a:t>
            </a:r>
            <a:endParaRPr lang="en-GB" dirty="0"/>
          </a:p>
        </p:txBody>
      </p:sp>
    </p:spTree>
    <p:extLst>
      <p:ext uri="{BB962C8B-B14F-4D97-AF65-F5344CB8AC3E}">
        <p14:creationId xmlns:p14="http://schemas.microsoft.com/office/powerpoint/2010/main" val="1550874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listening</a:t>
            </a: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0650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About CRR</a:t>
            </a:r>
          </a:p>
        </p:txBody>
      </p:sp>
      <p:sp>
        <p:nvSpPr>
          <p:cNvPr id="24" name="Content Placeholder 23"/>
          <p:cNvSpPr>
            <a:spLocks noGrp="1"/>
          </p:cNvSpPr>
          <p:nvPr>
            <p:ph idx="1"/>
          </p:nvPr>
        </p:nvSpPr>
        <p:spPr>
          <a:xfrm>
            <a:off x="656909" y="1600200"/>
            <a:ext cx="7830182" cy="4525963"/>
          </a:xfrm>
        </p:spPr>
        <p:txBody>
          <a:bodyPr>
            <a:noAutofit/>
          </a:bodyPr>
          <a:lstStyle/>
          <a:p>
            <a:pPr>
              <a:spcBef>
                <a:spcPts val="1200"/>
              </a:spcBef>
            </a:pPr>
            <a:r>
              <a:rPr lang="en-GB" dirty="0"/>
              <a:t>Encouraging Remanufacturing &amp; Reuse for 10 years</a:t>
            </a:r>
          </a:p>
          <a:p>
            <a:pPr>
              <a:spcBef>
                <a:spcPts val="1200"/>
              </a:spcBef>
            </a:pPr>
            <a:r>
              <a:rPr lang="en-GB" dirty="0"/>
              <a:t>Funded by UK government until 2010</a:t>
            </a:r>
          </a:p>
          <a:p>
            <a:pPr>
              <a:spcBef>
                <a:spcPts val="1200"/>
              </a:spcBef>
            </a:pPr>
            <a:r>
              <a:rPr lang="en-GB" dirty="0"/>
              <a:t>Advisory services:</a:t>
            </a:r>
          </a:p>
          <a:p>
            <a:pPr marL="628650" lvl="1" indent="-285750">
              <a:spcBef>
                <a:spcPts val="600"/>
              </a:spcBef>
              <a:buFont typeface="Courier New" panose="02070309020205020404" pitchFamily="49" charset="0"/>
              <a:buChar char="o"/>
            </a:pPr>
            <a:r>
              <a:rPr lang="en-GB" dirty="0"/>
              <a:t>Market research</a:t>
            </a:r>
          </a:p>
          <a:p>
            <a:pPr marL="628650" lvl="1" indent="-285750">
              <a:spcBef>
                <a:spcPts val="600"/>
              </a:spcBef>
              <a:buFont typeface="Courier New" panose="02070309020205020404" pitchFamily="49" charset="0"/>
              <a:buChar char="o"/>
            </a:pPr>
            <a:r>
              <a:rPr lang="en-GB" dirty="0"/>
              <a:t>Public procurement of remanufactured products</a:t>
            </a:r>
          </a:p>
          <a:p>
            <a:pPr marL="628650" lvl="1" indent="-285750">
              <a:spcBef>
                <a:spcPts val="600"/>
              </a:spcBef>
              <a:buFont typeface="Courier New" panose="02070309020205020404" pitchFamily="49" charset="0"/>
              <a:buChar char="o"/>
            </a:pPr>
            <a:r>
              <a:rPr lang="en-GB" dirty="0"/>
              <a:t>Support in certification of remanufacturing processes to BS8887-220</a:t>
            </a:r>
          </a:p>
          <a:p>
            <a:pPr marL="628650" lvl="1" indent="-285750">
              <a:spcBef>
                <a:spcPts val="600"/>
              </a:spcBef>
              <a:buFont typeface="Courier New" panose="02070309020205020404" pitchFamily="49" charset="0"/>
              <a:buChar char="o"/>
            </a:pPr>
            <a:r>
              <a:rPr lang="en-GB" dirty="0"/>
              <a:t>Environmental impact studies</a:t>
            </a:r>
          </a:p>
        </p:txBody>
      </p:sp>
      <p:pic>
        <p:nvPicPr>
          <p:cNvPr id="4" name="Picture 3" descr="CRR logo hi-re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476672"/>
            <a:ext cx="1419304" cy="540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9" y="476672"/>
            <a:ext cx="1844843" cy="540000"/>
          </a:xfrm>
          <a:prstGeom prst="rect">
            <a:avLst/>
          </a:prstGeom>
        </p:spPr>
      </p:pic>
      <p:grpSp>
        <p:nvGrpSpPr>
          <p:cNvPr id="14" name="Group 13"/>
          <p:cNvGrpSpPr>
            <a:grpSpLocks noChangeAspect="1"/>
          </p:cNvGrpSpPr>
          <p:nvPr/>
        </p:nvGrpSpPr>
        <p:grpSpPr>
          <a:xfrm>
            <a:off x="1016192" y="4383576"/>
            <a:ext cx="7111616" cy="1306800"/>
            <a:chOff x="1595034" y="4563144"/>
            <a:chExt cx="5953932" cy="1094069"/>
          </a:xfrm>
        </p:grpSpPr>
        <p:pic>
          <p:nvPicPr>
            <p:cNvPr id="6" name="Picture 2" descr="http://www.remanufacturing.org.uk/img/story/m/1s6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2966" y="4577213"/>
              <a:ext cx="756000" cy="1080000"/>
            </a:xfrm>
            <a:prstGeom prst="roundRect">
              <a:avLst>
                <a:gd name="adj" fmla="val 16667"/>
              </a:avLst>
            </a:prstGeom>
            <a:ln>
              <a:solidFill>
                <a:schemeClr val="bg1">
                  <a:lumMod val="75000"/>
                </a:schemeClr>
              </a:solidFill>
            </a:ln>
            <a:effectLst>
              <a:outerShdw blurRad="76200" dist="38100" dir="7800000" algn="tl" rotWithShape="0">
                <a:srgbClr val="000000">
                  <a:alpha val="40000"/>
                </a:srgbClr>
              </a:outerShdw>
              <a:reflection blurRad="6350" stA="50000" endA="300" endPos="38500" dist="50800" dir="5400000" sy="-100000" algn="bl" rotWithShape="0"/>
            </a:effectLst>
            <a:scene3d>
              <a:camera prst="orthographicFront"/>
              <a:lightRig rig="contrasting" dir="t">
                <a:rot lat="0" lon="0" rev="4200000"/>
              </a:lightRig>
            </a:scene3d>
            <a:sp3d prstMaterial="plastic">
              <a:contourClr>
                <a:srgbClr val="969696"/>
              </a:contourClr>
            </a:sp3d>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032000" y="4725144"/>
              <a:ext cx="1080000" cy="756000"/>
            </a:xfrm>
            <a:prstGeom prst="roundRect">
              <a:avLst>
                <a:gd name="adj" fmla="val 16667"/>
              </a:avLst>
            </a:prstGeom>
            <a:ln>
              <a:solidFill>
                <a:schemeClr val="bg1">
                  <a:lumMod val="75000"/>
                </a:schemeClr>
              </a:solidFill>
            </a:ln>
            <a:effectLst>
              <a:outerShdw blurRad="76200" dist="38100" dir="7800000" algn="tl" rotWithShape="0">
                <a:srgbClr val="000000">
                  <a:alpha val="40000"/>
                </a:srgbClr>
              </a:outerShdw>
              <a:reflection blurRad="6350" stA="50000" endA="300" endPos="38500" dist="50800" dir="5400000" sy="-100000" algn="bl" rotWithShape="0"/>
            </a:effectLst>
            <a:scene3d>
              <a:camera prst="orthographicFront"/>
              <a:lightRig rig="contrasting" dir="t">
                <a:rot lat="0" lon="0" rev="4200000"/>
              </a:lightRig>
            </a:scene3d>
            <a:sp3d prstMaterial="plastic">
              <a:contourClr>
                <a:srgbClr val="969696"/>
              </a:contourClr>
            </a:sp3d>
          </p:spPr>
        </p:pic>
        <p:pic>
          <p:nvPicPr>
            <p:cNvPr id="3" name="Picture 2"/>
            <p:cNvPicPr>
              <a:picLocks noChangeAspect="1"/>
            </p:cNvPicPr>
            <p:nvPr/>
          </p:nvPicPr>
          <p:blipFill rotWithShape="1">
            <a:blip r:embed="rId7"/>
            <a:srcRect l="35825" t="15701" r="36613" b="15000"/>
            <a:stretch/>
          </p:blipFill>
          <p:spPr>
            <a:xfrm>
              <a:off x="5574483" y="4563144"/>
              <a:ext cx="756000" cy="1080000"/>
            </a:xfrm>
            <a:prstGeom prst="roundRect">
              <a:avLst>
                <a:gd name="adj" fmla="val 16667"/>
              </a:avLst>
            </a:prstGeom>
            <a:ln>
              <a:solidFill>
                <a:schemeClr val="bg1">
                  <a:lumMod val="75000"/>
                </a:schemeClr>
              </a:solidFill>
            </a:ln>
            <a:effectLst>
              <a:outerShdw blurRad="76200" dist="38100" dir="7800000" algn="tl" rotWithShape="0">
                <a:srgbClr val="000000">
                  <a:alpha val="40000"/>
                </a:srgbClr>
              </a:outerShdw>
              <a:reflection blurRad="6350" stA="50000" endA="300" endPos="38500" dist="50800" dir="5400000" sy="-100000" algn="bl" rotWithShape="0"/>
            </a:effectLst>
            <a:scene3d>
              <a:camera prst="orthographicFront"/>
              <a:lightRig rig="contrasting" dir="t">
                <a:rot lat="0" lon="0" rev="4200000"/>
              </a:lightRig>
            </a:scene3d>
            <a:sp3d prstMaterial="plastic">
              <a:contourClr>
                <a:srgbClr val="969696"/>
              </a:contourClr>
            </a:sp3d>
          </p:spPr>
        </p:pic>
        <p:pic>
          <p:nvPicPr>
            <p:cNvPr id="5" name="Picture 4"/>
            <p:cNvPicPr>
              <a:picLocks noChangeAspect="1"/>
            </p:cNvPicPr>
            <p:nvPr/>
          </p:nvPicPr>
          <p:blipFill rotWithShape="1">
            <a:blip r:embed="rId8"/>
            <a:srcRect l="35049" t="13300" r="32669" b="5902"/>
            <a:stretch/>
          </p:blipFill>
          <p:spPr>
            <a:xfrm>
              <a:off x="1595034" y="4563144"/>
              <a:ext cx="756000" cy="1080000"/>
            </a:xfrm>
            <a:prstGeom prst="roundRect">
              <a:avLst>
                <a:gd name="adj" fmla="val 16667"/>
              </a:avLst>
            </a:prstGeom>
            <a:ln>
              <a:solidFill>
                <a:schemeClr val="bg1">
                  <a:lumMod val="75000"/>
                </a:schemeClr>
              </a:solidFill>
            </a:ln>
            <a:effectLst>
              <a:outerShdw blurRad="76200" dist="38100" dir="7800000" algn="tl" rotWithShape="0">
                <a:srgbClr val="000000">
                  <a:alpha val="40000"/>
                </a:srgbClr>
              </a:outerShdw>
              <a:reflection blurRad="6350" stA="50000" endA="300" endPos="38500" dist="50800" dir="5400000" sy="-100000" algn="bl" rotWithShape="0"/>
            </a:effectLst>
            <a:scene3d>
              <a:camera prst="orthographicFront"/>
              <a:lightRig rig="contrasting" dir="t">
                <a:rot lat="0" lon="0" rev="4200000"/>
              </a:lightRig>
            </a:scene3d>
            <a:sp3d prstMaterial="plastic">
              <a:contourClr>
                <a:srgbClr val="969696"/>
              </a:contourClr>
            </a:sp3d>
          </p:spPr>
        </p:pic>
        <p:pic>
          <p:nvPicPr>
            <p:cNvPr id="12" name="Picture 11"/>
            <p:cNvPicPr>
              <a:picLocks noChangeAspect="1"/>
            </p:cNvPicPr>
            <p:nvPr/>
          </p:nvPicPr>
          <p:blipFill rotWithShape="1">
            <a:blip r:embed="rId9"/>
            <a:srcRect l="35871" t="13299" r="35499" b="12769"/>
            <a:stretch/>
          </p:blipFill>
          <p:spPr>
            <a:xfrm>
              <a:off x="2813517" y="4577213"/>
              <a:ext cx="756000" cy="1080000"/>
            </a:xfrm>
            <a:prstGeom prst="roundRect">
              <a:avLst>
                <a:gd name="adj" fmla="val 16667"/>
              </a:avLst>
            </a:prstGeom>
            <a:ln>
              <a:solidFill>
                <a:schemeClr val="bg1">
                  <a:lumMod val="75000"/>
                </a:schemeClr>
              </a:solidFill>
            </a:ln>
            <a:effectLst>
              <a:outerShdw blurRad="76200" dist="38100" dir="7800000" algn="tl" rotWithShape="0">
                <a:srgbClr val="000000">
                  <a:alpha val="40000"/>
                </a:srgbClr>
              </a:outerShdw>
              <a:reflection blurRad="6350" stA="50000" endA="300" endPos="38500" dist="50800" dir="5400000" sy="-100000" algn="bl" rotWithShape="0"/>
            </a:effectLst>
            <a:scene3d>
              <a:camera prst="orthographicFront"/>
              <a:lightRig rig="contrasting" dir="t">
                <a:rot lat="0" lon="0" rev="4200000"/>
              </a:lightRig>
            </a:scene3d>
            <a:sp3d prstMaterial="plastic">
              <a:contourClr>
                <a:srgbClr val="969696"/>
              </a:contourClr>
            </a:sp3d>
          </p:spPr>
        </p:pic>
      </p:grpSp>
    </p:spTree>
    <p:extLst>
      <p:ext uri="{BB962C8B-B14F-4D97-AF65-F5344CB8AC3E}">
        <p14:creationId xmlns:p14="http://schemas.microsoft.com/office/powerpoint/2010/main" val="314920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Remanufacturing sweet spot</a:t>
            </a:r>
          </a:p>
        </p:txBody>
      </p:sp>
      <p:sp>
        <p:nvSpPr>
          <p:cNvPr id="13" name="Rectangle 13"/>
          <p:cNvSpPr>
            <a:spLocks noChangeArrowheads="1"/>
          </p:cNvSpPr>
          <p:nvPr/>
        </p:nvSpPr>
        <p:spPr bwMode="auto">
          <a:xfrm>
            <a:off x="1610139" y="1858804"/>
            <a:ext cx="186480" cy="1394502"/>
          </a:xfrm>
          <a:prstGeom prst="rect">
            <a:avLst/>
          </a:prstGeom>
          <a:gradFill flip="none" rotWithShape="1">
            <a:gsLst>
              <a:gs pos="0">
                <a:schemeClr val="accent1">
                  <a:lumMod val="40000"/>
                  <a:lumOff val="60000"/>
                </a:schemeClr>
              </a:gs>
              <a:gs pos="100000">
                <a:srgbClr val="0070C0"/>
              </a:gs>
            </a:gsLst>
            <a:lin ang="16200000" scaled="1"/>
            <a:tileRect/>
          </a:gradFill>
          <a:ln w="9525">
            <a:noFill/>
            <a:miter lim="800000"/>
            <a:headEnd/>
            <a:tailEnd/>
          </a:ln>
          <a:effectLst/>
          <a:extLst/>
        </p:spPr>
        <p:txBody>
          <a:bodyPr wrap="none" anchor="ctr"/>
          <a:lstStyle/>
          <a:p>
            <a:endParaRPr lang="en-GB"/>
          </a:p>
        </p:txBody>
      </p:sp>
      <p:sp>
        <p:nvSpPr>
          <p:cNvPr id="14" name="Text Box 14"/>
          <p:cNvSpPr txBox="1">
            <a:spLocks noChangeArrowheads="1"/>
          </p:cNvSpPr>
          <p:nvPr/>
        </p:nvSpPr>
        <p:spPr bwMode="auto">
          <a:xfrm>
            <a:off x="856195" y="2906912"/>
            <a:ext cx="6876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dirty="0">
                <a:latin typeface="Arial" charset="0"/>
              </a:rPr>
              <a:t>low</a:t>
            </a:r>
          </a:p>
        </p:txBody>
      </p:sp>
      <p:sp>
        <p:nvSpPr>
          <p:cNvPr id="15" name="Text Box 15"/>
          <p:cNvSpPr txBox="1">
            <a:spLocks noChangeArrowheads="1"/>
          </p:cNvSpPr>
          <p:nvPr/>
        </p:nvSpPr>
        <p:spPr bwMode="auto">
          <a:xfrm>
            <a:off x="901141" y="1749097"/>
            <a:ext cx="6427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GB" dirty="0">
                <a:latin typeface="Arial" charset="0"/>
              </a:rPr>
              <a:t>high</a:t>
            </a:r>
          </a:p>
        </p:txBody>
      </p:sp>
      <p:sp>
        <p:nvSpPr>
          <p:cNvPr id="5" name="AutoShape 4"/>
          <p:cNvSpPr>
            <a:spLocks noChangeArrowheads="1"/>
          </p:cNvSpPr>
          <p:nvPr/>
        </p:nvSpPr>
        <p:spPr bwMode="auto">
          <a:xfrm rot="18652344" flipV="1">
            <a:off x="2140555" y="4292938"/>
            <a:ext cx="1580926" cy="155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chemeClr val="accent1">
                  <a:lumMod val="40000"/>
                  <a:lumOff val="60000"/>
                </a:schemeClr>
              </a:gs>
              <a:gs pos="100000">
                <a:srgbClr val="0070C0"/>
              </a:gs>
            </a:gsLst>
            <a:lin ang="0" scaled="1"/>
            <a:tileRect/>
          </a:gradFill>
          <a:ln w="9525">
            <a:noFill/>
            <a:miter lim="800000"/>
            <a:headEnd/>
            <a:tailEnd/>
          </a:ln>
          <a:effectLst/>
          <a:extLst/>
        </p:spPr>
        <p:txBody>
          <a:bodyPr wrap="none" anchor="ctr"/>
          <a:lstStyle/>
          <a:p>
            <a:endParaRPr lang="en-GB"/>
          </a:p>
        </p:txBody>
      </p:sp>
      <p:sp>
        <p:nvSpPr>
          <p:cNvPr id="6" name="AutoShape 5"/>
          <p:cNvSpPr>
            <a:spLocks noChangeArrowheads="1"/>
          </p:cNvSpPr>
          <p:nvPr/>
        </p:nvSpPr>
        <p:spPr bwMode="auto">
          <a:xfrm>
            <a:off x="3452666" y="3691959"/>
            <a:ext cx="1967882" cy="155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chemeClr val="accent1">
                  <a:lumMod val="40000"/>
                  <a:lumOff val="60000"/>
                </a:schemeClr>
              </a:gs>
              <a:gs pos="100000">
                <a:srgbClr val="0070C0"/>
              </a:gs>
            </a:gsLst>
            <a:lin ang="0" scaled="1"/>
            <a:tileRect/>
          </a:gradFill>
          <a:ln w="9525">
            <a:noFill/>
            <a:miter lim="800000"/>
            <a:headEnd/>
            <a:tailEnd/>
          </a:ln>
          <a:effectLst/>
          <a:extLst/>
        </p:spPr>
        <p:txBody>
          <a:bodyPr wrap="none" anchor="ctr"/>
          <a:lstStyle/>
          <a:p>
            <a:endParaRPr lang="en-GB"/>
          </a:p>
        </p:txBody>
      </p:sp>
      <p:sp>
        <p:nvSpPr>
          <p:cNvPr id="7" name="Line 6"/>
          <p:cNvSpPr>
            <a:spLocks noChangeShapeType="1"/>
          </p:cNvSpPr>
          <p:nvPr/>
        </p:nvSpPr>
        <p:spPr bwMode="auto">
          <a:xfrm flipV="1">
            <a:off x="4281367" y="3871169"/>
            <a:ext cx="465716" cy="6220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Line 7"/>
          <p:cNvSpPr>
            <a:spLocks noChangeShapeType="1"/>
          </p:cNvSpPr>
          <p:nvPr/>
        </p:nvSpPr>
        <p:spPr bwMode="auto">
          <a:xfrm flipV="1">
            <a:off x="2727838" y="3146340"/>
            <a:ext cx="0" cy="12944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AutoShape 8"/>
          <p:cNvSpPr>
            <a:spLocks noChangeArrowheads="1"/>
          </p:cNvSpPr>
          <p:nvPr/>
        </p:nvSpPr>
        <p:spPr bwMode="auto">
          <a:xfrm rot="5400000" flipH="1">
            <a:off x="2493837" y="2706877"/>
            <a:ext cx="1967882" cy="15523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chemeClr val="accent1">
                  <a:lumMod val="40000"/>
                  <a:lumOff val="60000"/>
                </a:schemeClr>
              </a:gs>
              <a:gs pos="100000">
                <a:srgbClr val="0070C0"/>
              </a:gs>
            </a:gsLst>
            <a:lin ang="0" scaled="1"/>
            <a:tileRect/>
          </a:gradFill>
          <a:ln w="9525">
            <a:noFill/>
            <a:miter lim="800000"/>
            <a:headEnd/>
            <a:tailEnd/>
          </a:ln>
          <a:effectLst/>
          <a:extLst/>
        </p:spPr>
        <p:txBody>
          <a:bodyPr wrap="none" anchor="ctr"/>
          <a:lstStyle/>
          <a:p>
            <a:endParaRPr lang="en-GB"/>
          </a:p>
        </p:txBody>
      </p:sp>
      <p:sp>
        <p:nvSpPr>
          <p:cNvPr id="10" name="Freeform 10"/>
          <p:cNvSpPr>
            <a:spLocks/>
          </p:cNvSpPr>
          <p:nvPr/>
        </p:nvSpPr>
        <p:spPr bwMode="auto">
          <a:xfrm>
            <a:off x="3020051" y="2818740"/>
            <a:ext cx="746517" cy="1157443"/>
          </a:xfrm>
          <a:custGeom>
            <a:avLst/>
            <a:gdLst>
              <a:gd name="T0" fmla="*/ 650 w 654"/>
              <a:gd name="T1" fmla="*/ 0 h 1014"/>
              <a:gd name="T2" fmla="*/ 302 w 654"/>
              <a:gd name="T3" fmla="*/ 264 h 1014"/>
              <a:gd name="T4" fmla="*/ 62 w 654"/>
              <a:gd name="T5" fmla="*/ 540 h 1014"/>
              <a:gd name="T6" fmla="*/ 2 w 654"/>
              <a:gd name="T7" fmla="*/ 708 h 1014"/>
              <a:gd name="T8" fmla="*/ 74 w 654"/>
              <a:gd name="T9" fmla="*/ 816 h 1014"/>
              <a:gd name="T10" fmla="*/ 326 w 654"/>
              <a:gd name="T11" fmla="*/ 948 h 1014"/>
              <a:gd name="T12" fmla="*/ 654 w 654"/>
              <a:gd name="T13" fmla="*/ 1014 h 1014"/>
            </a:gdLst>
            <a:ahLst/>
            <a:cxnLst>
              <a:cxn ang="0">
                <a:pos x="T0" y="T1"/>
              </a:cxn>
              <a:cxn ang="0">
                <a:pos x="T2" y="T3"/>
              </a:cxn>
              <a:cxn ang="0">
                <a:pos x="T4" y="T5"/>
              </a:cxn>
              <a:cxn ang="0">
                <a:pos x="T6" y="T7"/>
              </a:cxn>
              <a:cxn ang="0">
                <a:pos x="T8" y="T9"/>
              </a:cxn>
              <a:cxn ang="0">
                <a:pos x="T10" y="T11"/>
              </a:cxn>
              <a:cxn ang="0">
                <a:pos x="T12" y="T13"/>
              </a:cxn>
            </a:cxnLst>
            <a:rect l="0" t="0" r="r" b="b"/>
            <a:pathLst>
              <a:path w="654" h="1014">
                <a:moveTo>
                  <a:pt x="650" y="0"/>
                </a:moveTo>
                <a:cubicBezTo>
                  <a:pt x="592" y="44"/>
                  <a:pt x="400" y="174"/>
                  <a:pt x="302" y="264"/>
                </a:cubicBezTo>
                <a:cubicBezTo>
                  <a:pt x="204" y="354"/>
                  <a:pt x="112" y="466"/>
                  <a:pt x="62" y="540"/>
                </a:cubicBezTo>
                <a:cubicBezTo>
                  <a:pt x="12" y="614"/>
                  <a:pt x="0" y="662"/>
                  <a:pt x="2" y="708"/>
                </a:cubicBezTo>
                <a:cubicBezTo>
                  <a:pt x="4" y="754"/>
                  <a:pt x="20" y="776"/>
                  <a:pt x="74" y="816"/>
                </a:cubicBezTo>
                <a:cubicBezTo>
                  <a:pt x="128" y="856"/>
                  <a:pt x="229" y="915"/>
                  <a:pt x="326" y="948"/>
                </a:cubicBezTo>
                <a:cubicBezTo>
                  <a:pt x="423" y="981"/>
                  <a:pt x="586" y="1000"/>
                  <a:pt x="654" y="1014"/>
                </a:cubicBezTo>
              </a:path>
            </a:pathLst>
          </a:custGeom>
          <a:gradFill rotWithShape="1">
            <a:gsLst>
              <a:gs pos="0">
                <a:srgbClr val="EDD525">
                  <a:alpha val="35001"/>
                </a:srgbClr>
              </a:gs>
              <a:gs pos="100000">
                <a:srgbClr val="FF3300"/>
              </a:gs>
            </a:gsLst>
            <a:path path="rect">
              <a:fillToRect l="100000" t="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 name="Freeform 11"/>
          <p:cNvSpPr>
            <a:spLocks/>
          </p:cNvSpPr>
          <p:nvPr/>
        </p:nvSpPr>
        <p:spPr bwMode="auto">
          <a:xfrm>
            <a:off x="3762037" y="2789752"/>
            <a:ext cx="1230818" cy="1186431"/>
          </a:xfrm>
          <a:custGeom>
            <a:avLst/>
            <a:gdLst>
              <a:gd name="T0" fmla="*/ 8 w 1086"/>
              <a:gd name="T1" fmla="*/ 28 h 1042"/>
              <a:gd name="T2" fmla="*/ 440 w 1086"/>
              <a:gd name="T3" fmla="*/ 4 h 1042"/>
              <a:gd name="T4" fmla="*/ 896 w 1086"/>
              <a:gd name="T5" fmla="*/ 16 h 1042"/>
              <a:gd name="T6" fmla="*/ 1076 w 1086"/>
              <a:gd name="T7" fmla="*/ 100 h 1042"/>
              <a:gd name="T8" fmla="*/ 956 w 1086"/>
              <a:gd name="T9" fmla="*/ 400 h 1042"/>
              <a:gd name="T10" fmla="*/ 572 w 1086"/>
              <a:gd name="T11" fmla="*/ 844 h 1042"/>
              <a:gd name="T12" fmla="*/ 0 w 1086"/>
              <a:gd name="T13" fmla="*/ 1042 h 1042"/>
              <a:gd name="connsiteX0" fmla="*/ 5 w 9920"/>
              <a:gd name="connsiteY0" fmla="*/ 244 h 9975"/>
              <a:gd name="connsiteX1" fmla="*/ 4052 w 9920"/>
              <a:gd name="connsiteY1" fmla="*/ 13 h 9975"/>
              <a:gd name="connsiteX2" fmla="*/ 8250 w 9920"/>
              <a:gd name="connsiteY2" fmla="*/ 129 h 9975"/>
              <a:gd name="connsiteX3" fmla="*/ 9908 w 9920"/>
              <a:gd name="connsiteY3" fmla="*/ 935 h 9975"/>
              <a:gd name="connsiteX4" fmla="*/ 8803 w 9920"/>
              <a:gd name="connsiteY4" fmla="*/ 3814 h 9975"/>
              <a:gd name="connsiteX5" fmla="*/ 5267 w 9920"/>
              <a:gd name="connsiteY5" fmla="*/ 8075 h 9975"/>
              <a:gd name="connsiteX6" fmla="*/ 0 w 9920"/>
              <a:gd name="connsiteY6" fmla="*/ 9975 h 9975"/>
              <a:gd name="connsiteX0" fmla="*/ 0 w 10009"/>
              <a:gd name="connsiteY0" fmla="*/ 245 h 10000"/>
              <a:gd name="connsiteX1" fmla="*/ 4094 w 10009"/>
              <a:gd name="connsiteY1" fmla="*/ 13 h 10000"/>
              <a:gd name="connsiteX2" fmla="*/ 8326 w 10009"/>
              <a:gd name="connsiteY2" fmla="*/ 129 h 10000"/>
              <a:gd name="connsiteX3" fmla="*/ 9997 w 10009"/>
              <a:gd name="connsiteY3" fmla="*/ 937 h 10000"/>
              <a:gd name="connsiteX4" fmla="*/ 8883 w 10009"/>
              <a:gd name="connsiteY4" fmla="*/ 3824 h 10000"/>
              <a:gd name="connsiteX5" fmla="*/ 5318 w 10009"/>
              <a:gd name="connsiteY5" fmla="*/ 8095 h 10000"/>
              <a:gd name="connsiteX6" fmla="*/ 9 w 10009"/>
              <a:gd name="connsiteY6"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9" h="10000">
                <a:moveTo>
                  <a:pt x="0" y="245"/>
                </a:moveTo>
                <a:cubicBezTo>
                  <a:pt x="668" y="206"/>
                  <a:pt x="2706" y="32"/>
                  <a:pt x="4094" y="13"/>
                </a:cubicBezTo>
                <a:cubicBezTo>
                  <a:pt x="5482" y="-6"/>
                  <a:pt x="7342" y="-25"/>
                  <a:pt x="8326" y="129"/>
                </a:cubicBezTo>
                <a:cubicBezTo>
                  <a:pt x="9310" y="283"/>
                  <a:pt x="9904" y="321"/>
                  <a:pt x="9997" y="937"/>
                </a:cubicBezTo>
                <a:cubicBezTo>
                  <a:pt x="10090" y="1553"/>
                  <a:pt x="9662" y="2631"/>
                  <a:pt x="8883" y="3824"/>
                </a:cubicBezTo>
                <a:cubicBezTo>
                  <a:pt x="8103" y="5017"/>
                  <a:pt x="6794" y="7066"/>
                  <a:pt x="5318" y="8095"/>
                </a:cubicBezTo>
                <a:cubicBezTo>
                  <a:pt x="3843" y="9125"/>
                  <a:pt x="1114" y="9606"/>
                  <a:pt x="9" y="10000"/>
                </a:cubicBezTo>
              </a:path>
            </a:pathLst>
          </a:custGeom>
          <a:gradFill rotWithShape="1">
            <a:gsLst>
              <a:gs pos="0">
                <a:srgbClr val="EDD525">
                  <a:alpha val="35001"/>
                </a:srgbClr>
              </a:gs>
              <a:gs pos="100000">
                <a:srgbClr val="FF3300"/>
              </a:gs>
            </a:gsLst>
            <a:path path="rect">
              <a:fillToRect t="100000" r="10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Freeform 12"/>
          <p:cNvSpPr>
            <a:spLocks/>
          </p:cNvSpPr>
          <p:nvPr/>
        </p:nvSpPr>
        <p:spPr bwMode="auto">
          <a:xfrm>
            <a:off x="3016179" y="2789226"/>
            <a:ext cx="1974597" cy="922702"/>
          </a:xfrm>
          <a:custGeom>
            <a:avLst/>
            <a:gdLst>
              <a:gd name="T0" fmla="*/ 634 w 1873"/>
              <a:gd name="T1" fmla="*/ 80 h 812"/>
              <a:gd name="T2" fmla="*/ 323 w 1873"/>
              <a:gd name="T3" fmla="*/ 336 h 812"/>
              <a:gd name="T4" fmla="*/ 135 w 1873"/>
              <a:gd name="T5" fmla="*/ 579 h 812"/>
              <a:gd name="T6" fmla="*/ 181 w 1873"/>
              <a:gd name="T7" fmla="*/ 805 h 812"/>
              <a:gd name="T8" fmla="*/ 1224 w 1873"/>
              <a:gd name="T9" fmla="*/ 624 h 812"/>
              <a:gd name="T10" fmla="*/ 1739 w 1873"/>
              <a:gd name="T11" fmla="*/ 228 h 812"/>
              <a:gd name="T12" fmla="*/ 1723 w 1873"/>
              <a:gd name="T13" fmla="*/ 34 h 812"/>
              <a:gd name="T14" fmla="*/ 839 w 1873"/>
              <a:gd name="T15" fmla="*/ 24 h 812"/>
              <a:gd name="T16" fmla="*/ 634 w 1873"/>
              <a:gd name="T17" fmla="*/ 80 h 812"/>
              <a:gd name="connsiteX0" fmla="*/ 3154 w 9288"/>
              <a:gd name="connsiteY0" fmla="*/ 821 h 9754"/>
              <a:gd name="connsiteX1" fmla="*/ 1302 w 9288"/>
              <a:gd name="connsiteY1" fmla="*/ 3974 h 9754"/>
              <a:gd name="connsiteX2" fmla="*/ 298 w 9288"/>
              <a:gd name="connsiteY2" fmla="*/ 6967 h 9754"/>
              <a:gd name="connsiteX3" fmla="*/ 543 w 9288"/>
              <a:gd name="connsiteY3" fmla="*/ 9750 h 9754"/>
              <a:gd name="connsiteX4" fmla="*/ 6112 w 9288"/>
              <a:gd name="connsiteY4" fmla="*/ 7521 h 9754"/>
              <a:gd name="connsiteX5" fmla="*/ 8862 w 9288"/>
              <a:gd name="connsiteY5" fmla="*/ 2644 h 9754"/>
              <a:gd name="connsiteX6" fmla="*/ 8776 w 9288"/>
              <a:gd name="connsiteY6" fmla="*/ 255 h 9754"/>
              <a:gd name="connsiteX7" fmla="*/ 4056 w 9288"/>
              <a:gd name="connsiteY7" fmla="*/ 132 h 9754"/>
              <a:gd name="connsiteX8" fmla="*/ 3154 w 9288"/>
              <a:gd name="connsiteY8" fmla="*/ 821 h 9754"/>
              <a:gd name="connsiteX0" fmla="*/ 3395 w 9998"/>
              <a:gd name="connsiteY0" fmla="*/ 842 h 10000"/>
              <a:gd name="connsiteX1" fmla="*/ 1401 w 9998"/>
              <a:gd name="connsiteY1" fmla="*/ 4074 h 10000"/>
              <a:gd name="connsiteX2" fmla="*/ 320 w 9998"/>
              <a:gd name="connsiteY2" fmla="*/ 7143 h 10000"/>
              <a:gd name="connsiteX3" fmla="*/ 584 w 9998"/>
              <a:gd name="connsiteY3" fmla="*/ 9996 h 10000"/>
              <a:gd name="connsiteX4" fmla="*/ 6580 w 9998"/>
              <a:gd name="connsiteY4" fmla="*/ 7711 h 10000"/>
              <a:gd name="connsiteX5" fmla="*/ 9540 w 9998"/>
              <a:gd name="connsiteY5" fmla="*/ 2711 h 10000"/>
              <a:gd name="connsiteX6" fmla="*/ 9448 w 9998"/>
              <a:gd name="connsiteY6" fmla="*/ 261 h 10000"/>
              <a:gd name="connsiteX7" fmla="*/ 4366 w 9998"/>
              <a:gd name="connsiteY7" fmla="*/ 135 h 10000"/>
              <a:gd name="connsiteX8" fmla="*/ 3395 w 9998"/>
              <a:gd name="connsiteY8" fmla="*/ 842 h 10000"/>
              <a:gd name="connsiteX0" fmla="*/ 3775 w 10000"/>
              <a:gd name="connsiteY0" fmla="*/ 244 h 9970"/>
              <a:gd name="connsiteX1" fmla="*/ 1401 w 10000"/>
              <a:gd name="connsiteY1" fmla="*/ 4044 h 9970"/>
              <a:gd name="connsiteX2" fmla="*/ 320 w 10000"/>
              <a:gd name="connsiteY2" fmla="*/ 7113 h 9970"/>
              <a:gd name="connsiteX3" fmla="*/ 584 w 10000"/>
              <a:gd name="connsiteY3" fmla="*/ 9966 h 9970"/>
              <a:gd name="connsiteX4" fmla="*/ 6581 w 10000"/>
              <a:gd name="connsiteY4" fmla="*/ 7681 h 9970"/>
              <a:gd name="connsiteX5" fmla="*/ 9542 w 10000"/>
              <a:gd name="connsiteY5" fmla="*/ 2681 h 9970"/>
              <a:gd name="connsiteX6" fmla="*/ 9450 w 10000"/>
              <a:gd name="connsiteY6" fmla="*/ 231 h 9970"/>
              <a:gd name="connsiteX7" fmla="*/ 4367 w 10000"/>
              <a:gd name="connsiteY7" fmla="*/ 105 h 9970"/>
              <a:gd name="connsiteX8" fmla="*/ 3775 w 10000"/>
              <a:gd name="connsiteY8" fmla="*/ 244 h 9970"/>
              <a:gd name="connsiteX0" fmla="*/ 3775 w 10000"/>
              <a:gd name="connsiteY0" fmla="*/ 401 h 10156"/>
              <a:gd name="connsiteX1" fmla="*/ 1401 w 10000"/>
              <a:gd name="connsiteY1" fmla="*/ 4212 h 10156"/>
              <a:gd name="connsiteX2" fmla="*/ 320 w 10000"/>
              <a:gd name="connsiteY2" fmla="*/ 7290 h 10156"/>
              <a:gd name="connsiteX3" fmla="*/ 584 w 10000"/>
              <a:gd name="connsiteY3" fmla="*/ 10152 h 10156"/>
              <a:gd name="connsiteX4" fmla="*/ 6581 w 10000"/>
              <a:gd name="connsiteY4" fmla="*/ 7860 h 10156"/>
              <a:gd name="connsiteX5" fmla="*/ 9542 w 10000"/>
              <a:gd name="connsiteY5" fmla="*/ 2845 h 10156"/>
              <a:gd name="connsiteX6" fmla="*/ 9450 w 10000"/>
              <a:gd name="connsiteY6" fmla="*/ 388 h 10156"/>
              <a:gd name="connsiteX7" fmla="*/ 3775 w 10000"/>
              <a:gd name="connsiteY7" fmla="*/ 401 h 10156"/>
              <a:gd name="connsiteX0" fmla="*/ 3775 w 10000"/>
              <a:gd name="connsiteY0" fmla="*/ 401 h 10156"/>
              <a:gd name="connsiteX1" fmla="*/ 1401 w 10000"/>
              <a:gd name="connsiteY1" fmla="*/ 4212 h 10156"/>
              <a:gd name="connsiteX2" fmla="*/ 320 w 10000"/>
              <a:gd name="connsiteY2" fmla="*/ 7290 h 10156"/>
              <a:gd name="connsiteX3" fmla="*/ 584 w 10000"/>
              <a:gd name="connsiteY3" fmla="*/ 10152 h 10156"/>
              <a:gd name="connsiteX4" fmla="*/ 6581 w 10000"/>
              <a:gd name="connsiteY4" fmla="*/ 7860 h 10156"/>
              <a:gd name="connsiteX5" fmla="*/ 9542 w 10000"/>
              <a:gd name="connsiteY5" fmla="*/ 2845 h 10156"/>
              <a:gd name="connsiteX6" fmla="*/ 9450 w 10000"/>
              <a:gd name="connsiteY6" fmla="*/ 388 h 10156"/>
              <a:gd name="connsiteX7" fmla="*/ 3775 w 10000"/>
              <a:gd name="connsiteY7" fmla="*/ 401 h 10156"/>
              <a:gd name="connsiteX0" fmla="*/ 3778 w 10003"/>
              <a:gd name="connsiteY0" fmla="*/ 401 h 10156"/>
              <a:gd name="connsiteX1" fmla="*/ 1490 w 10003"/>
              <a:gd name="connsiteY1" fmla="*/ 4326 h 10156"/>
              <a:gd name="connsiteX2" fmla="*/ 323 w 10003"/>
              <a:gd name="connsiteY2" fmla="*/ 7290 h 10156"/>
              <a:gd name="connsiteX3" fmla="*/ 587 w 10003"/>
              <a:gd name="connsiteY3" fmla="*/ 10152 h 10156"/>
              <a:gd name="connsiteX4" fmla="*/ 6584 w 10003"/>
              <a:gd name="connsiteY4" fmla="*/ 7860 h 10156"/>
              <a:gd name="connsiteX5" fmla="*/ 9545 w 10003"/>
              <a:gd name="connsiteY5" fmla="*/ 2845 h 10156"/>
              <a:gd name="connsiteX6" fmla="*/ 9453 w 10003"/>
              <a:gd name="connsiteY6" fmla="*/ 388 h 10156"/>
              <a:gd name="connsiteX7" fmla="*/ 3778 w 10003"/>
              <a:gd name="connsiteY7" fmla="*/ 401 h 10156"/>
              <a:gd name="connsiteX0" fmla="*/ 3778 w 10003"/>
              <a:gd name="connsiteY0" fmla="*/ 401 h 10156"/>
              <a:gd name="connsiteX1" fmla="*/ 1490 w 10003"/>
              <a:gd name="connsiteY1" fmla="*/ 4326 h 10156"/>
              <a:gd name="connsiteX2" fmla="*/ 323 w 10003"/>
              <a:gd name="connsiteY2" fmla="*/ 7290 h 10156"/>
              <a:gd name="connsiteX3" fmla="*/ 587 w 10003"/>
              <a:gd name="connsiteY3" fmla="*/ 10152 h 10156"/>
              <a:gd name="connsiteX4" fmla="*/ 6584 w 10003"/>
              <a:gd name="connsiteY4" fmla="*/ 7860 h 10156"/>
              <a:gd name="connsiteX5" fmla="*/ 9545 w 10003"/>
              <a:gd name="connsiteY5" fmla="*/ 2845 h 10156"/>
              <a:gd name="connsiteX6" fmla="*/ 9453 w 10003"/>
              <a:gd name="connsiteY6" fmla="*/ 388 h 10156"/>
              <a:gd name="connsiteX7" fmla="*/ 3778 w 10003"/>
              <a:gd name="connsiteY7" fmla="*/ 401 h 10156"/>
              <a:gd name="connsiteX0" fmla="*/ 3777 w 10002"/>
              <a:gd name="connsiteY0" fmla="*/ 401 h 10155"/>
              <a:gd name="connsiteX1" fmla="*/ 1489 w 10002"/>
              <a:gd name="connsiteY1" fmla="*/ 4326 h 10155"/>
              <a:gd name="connsiteX2" fmla="*/ 331 w 10002"/>
              <a:gd name="connsiteY2" fmla="*/ 7404 h 10155"/>
              <a:gd name="connsiteX3" fmla="*/ 586 w 10002"/>
              <a:gd name="connsiteY3" fmla="*/ 10152 h 10155"/>
              <a:gd name="connsiteX4" fmla="*/ 6583 w 10002"/>
              <a:gd name="connsiteY4" fmla="*/ 7860 h 10155"/>
              <a:gd name="connsiteX5" fmla="*/ 9544 w 10002"/>
              <a:gd name="connsiteY5" fmla="*/ 2845 h 10155"/>
              <a:gd name="connsiteX6" fmla="*/ 9452 w 10002"/>
              <a:gd name="connsiteY6" fmla="*/ 388 h 10155"/>
              <a:gd name="connsiteX7" fmla="*/ 3777 w 10002"/>
              <a:gd name="connsiteY7" fmla="*/ 401 h 10155"/>
              <a:gd name="connsiteX0" fmla="*/ 3812 w 10037"/>
              <a:gd name="connsiteY0" fmla="*/ 401 h 10155"/>
              <a:gd name="connsiteX1" fmla="*/ 1524 w 10037"/>
              <a:gd name="connsiteY1" fmla="*/ 4326 h 10155"/>
              <a:gd name="connsiteX2" fmla="*/ 366 w 10037"/>
              <a:gd name="connsiteY2" fmla="*/ 7404 h 10155"/>
              <a:gd name="connsiteX3" fmla="*/ 621 w 10037"/>
              <a:gd name="connsiteY3" fmla="*/ 10152 h 10155"/>
              <a:gd name="connsiteX4" fmla="*/ 6618 w 10037"/>
              <a:gd name="connsiteY4" fmla="*/ 7860 h 10155"/>
              <a:gd name="connsiteX5" fmla="*/ 9579 w 10037"/>
              <a:gd name="connsiteY5" fmla="*/ 2845 h 10155"/>
              <a:gd name="connsiteX6" fmla="*/ 9487 w 10037"/>
              <a:gd name="connsiteY6" fmla="*/ 388 h 10155"/>
              <a:gd name="connsiteX7" fmla="*/ 3812 w 10037"/>
              <a:gd name="connsiteY7" fmla="*/ 401 h 10155"/>
              <a:gd name="connsiteX0" fmla="*/ 3706 w 9931"/>
              <a:gd name="connsiteY0" fmla="*/ 401 h 10193"/>
              <a:gd name="connsiteX1" fmla="*/ 1418 w 9931"/>
              <a:gd name="connsiteY1" fmla="*/ 4326 h 10193"/>
              <a:gd name="connsiteX2" fmla="*/ 260 w 9931"/>
              <a:gd name="connsiteY2" fmla="*/ 7404 h 10193"/>
              <a:gd name="connsiteX3" fmla="*/ 627 w 9931"/>
              <a:gd name="connsiteY3" fmla="*/ 10190 h 10193"/>
              <a:gd name="connsiteX4" fmla="*/ 6512 w 9931"/>
              <a:gd name="connsiteY4" fmla="*/ 7860 h 10193"/>
              <a:gd name="connsiteX5" fmla="*/ 9473 w 9931"/>
              <a:gd name="connsiteY5" fmla="*/ 2845 h 10193"/>
              <a:gd name="connsiteX6" fmla="*/ 9381 w 9931"/>
              <a:gd name="connsiteY6" fmla="*/ 388 h 10193"/>
              <a:gd name="connsiteX7" fmla="*/ 3706 w 9931"/>
              <a:gd name="connsiteY7" fmla="*/ 401 h 10193"/>
              <a:gd name="connsiteX0" fmla="*/ 3752 w 10020"/>
              <a:gd name="connsiteY0" fmla="*/ 393 h 10000"/>
              <a:gd name="connsiteX1" fmla="*/ 1448 w 10020"/>
              <a:gd name="connsiteY1" fmla="*/ 4244 h 10000"/>
              <a:gd name="connsiteX2" fmla="*/ 282 w 10020"/>
              <a:gd name="connsiteY2" fmla="*/ 7264 h 10000"/>
              <a:gd name="connsiteX3" fmla="*/ 651 w 10020"/>
              <a:gd name="connsiteY3" fmla="*/ 9997 h 10000"/>
              <a:gd name="connsiteX4" fmla="*/ 6577 w 10020"/>
              <a:gd name="connsiteY4" fmla="*/ 7711 h 10000"/>
              <a:gd name="connsiteX5" fmla="*/ 9559 w 10020"/>
              <a:gd name="connsiteY5" fmla="*/ 2791 h 10000"/>
              <a:gd name="connsiteX6" fmla="*/ 9466 w 10020"/>
              <a:gd name="connsiteY6" fmla="*/ 381 h 10000"/>
              <a:gd name="connsiteX7" fmla="*/ 3752 w 10020"/>
              <a:gd name="connsiteY7" fmla="*/ 393 h 10000"/>
              <a:gd name="connsiteX0" fmla="*/ 3774 w 10042"/>
              <a:gd name="connsiteY0" fmla="*/ 393 h 10000"/>
              <a:gd name="connsiteX1" fmla="*/ 1470 w 10042"/>
              <a:gd name="connsiteY1" fmla="*/ 4244 h 10000"/>
              <a:gd name="connsiteX2" fmla="*/ 304 w 10042"/>
              <a:gd name="connsiteY2" fmla="*/ 7264 h 10000"/>
              <a:gd name="connsiteX3" fmla="*/ 673 w 10042"/>
              <a:gd name="connsiteY3" fmla="*/ 9997 h 10000"/>
              <a:gd name="connsiteX4" fmla="*/ 6599 w 10042"/>
              <a:gd name="connsiteY4" fmla="*/ 7711 h 10000"/>
              <a:gd name="connsiteX5" fmla="*/ 9581 w 10042"/>
              <a:gd name="connsiteY5" fmla="*/ 2791 h 10000"/>
              <a:gd name="connsiteX6" fmla="*/ 9488 w 10042"/>
              <a:gd name="connsiteY6" fmla="*/ 381 h 10000"/>
              <a:gd name="connsiteX7" fmla="*/ 3774 w 10042"/>
              <a:gd name="connsiteY7" fmla="*/ 393 h 10000"/>
              <a:gd name="connsiteX0" fmla="*/ 3774 w 10053"/>
              <a:gd name="connsiteY0" fmla="*/ 436 h 10043"/>
              <a:gd name="connsiteX1" fmla="*/ 1470 w 10053"/>
              <a:gd name="connsiteY1" fmla="*/ 4287 h 10043"/>
              <a:gd name="connsiteX2" fmla="*/ 304 w 10053"/>
              <a:gd name="connsiteY2" fmla="*/ 7307 h 10043"/>
              <a:gd name="connsiteX3" fmla="*/ 673 w 10053"/>
              <a:gd name="connsiteY3" fmla="*/ 10040 h 10043"/>
              <a:gd name="connsiteX4" fmla="*/ 6599 w 10053"/>
              <a:gd name="connsiteY4" fmla="*/ 7754 h 10043"/>
              <a:gd name="connsiteX5" fmla="*/ 9581 w 10053"/>
              <a:gd name="connsiteY5" fmla="*/ 2834 h 10043"/>
              <a:gd name="connsiteX6" fmla="*/ 9505 w 10053"/>
              <a:gd name="connsiteY6" fmla="*/ 331 h 10043"/>
              <a:gd name="connsiteX7" fmla="*/ 3774 w 10053"/>
              <a:gd name="connsiteY7" fmla="*/ 436 h 10043"/>
              <a:gd name="connsiteX0" fmla="*/ 3774 w 10015"/>
              <a:gd name="connsiteY0" fmla="*/ 436 h 10043"/>
              <a:gd name="connsiteX1" fmla="*/ 1470 w 10015"/>
              <a:gd name="connsiteY1" fmla="*/ 4287 h 10043"/>
              <a:gd name="connsiteX2" fmla="*/ 304 w 10015"/>
              <a:gd name="connsiteY2" fmla="*/ 7307 h 10043"/>
              <a:gd name="connsiteX3" fmla="*/ 673 w 10015"/>
              <a:gd name="connsiteY3" fmla="*/ 10040 h 10043"/>
              <a:gd name="connsiteX4" fmla="*/ 6599 w 10015"/>
              <a:gd name="connsiteY4" fmla="*/ 7754 h 10043"/>
              <a:gd name="connsiteX5" fmla="*/ 9581 w 10015"/>
              <a:gd name="connsiteY5" fmla="*/ 2834 h 10043"/>
              <a:gd name="connsiteX6" fmla="*/ 9505 w 10015"/>
              <a:gd name="connsiteY6" fmla="*/ 331 h 10043"/>
              <a:gd name="connsiteX7" fmla="*/ 3774 w 10015"/>
              <a:gd name="connsiteY7" fmla="*/ 436 h 1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5" h="10043">
                <a:moveTo>
                  <a:pt x="3774" y="436"/>
                </a:moveTo>
                <a:cubicBezTo>
                  <a:pt x="2797" y="1900"/>
                  <a:pt x="2048" y="3142"/>
                  <a:pt x="1470" y="4287"/>
                </a:cubicBezTo>
                <a:cubicBezTo>
                  <a:pt x="892" y="5432"/>
                  <a:pt x="559" y="6424"/>
                  <a:pt x="304" y="7307"/>
                </a:cubicBezTo>
                <a:cubicBezTo>
                  <a:pt x="49" y="8190"/>
                  <a:pt x="-376" y="9965"/>
                  <a:pt x="673" y="10040"/>
                </a:cubicBezTo>
                <a:cubicBezTo>
                  <a:pt x="1723" y="10115"/>
                  <a:pt x="5115" y="8955"/>
                  <a:pt x="6599" y="7754"/>
                </a:cubicBezTo>
                <a:cubicBezTo>
                  <a:pt x="8083" y="6553"/>
                  <a:pt x="9097" y="4071"/>
                  <a:pt x="9581" y="2834"/>
                </a:cubicBezTo>
                <a:cubicBezTo>
                  <a:pt x="10065" y="1597"/>
                  <a:pt x="10277" y="716"/>
                  <a:pt x="9505" y="331"/>
                </a:cubicBezTo>
                <a:cubicBezTo>
                  <a:pt x="8538" y="-69"/>
                  <a:pt x="5125" y="-189"/>
                  <a:pt x="3774" y="436"/>
                </a:cubicBezTo>
                <a:close/>
              </a:path>
            </a:pathLst>
          </a:custGeom>
          <a:solidFill>
            <a:srgbClr val="CCFFCC">
              <a:alpha val="35001"/>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16" name="Text Box 16"/>
          <p:cNvSpPr txBox="1">
            <a:spLocks noChangeArrowheads="1"/>
          </p:cNvSpPr>
          <p:nvPr/>
        </p:nvSpPr>
        <p:spPr bwMode="auto">
          <a:xfrm>
            <a:off x="3172056" y="1361447"/>
            <a:ext cx="843830" cy="41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solidFill>
                  <a:srgbClr val="FF6600"/>
                </a:solidFill>
                <a:latin typeface="Arial" charset="0"/>
              </a:rPr>
              <a:t>Value</a:t>
            </a:r>
          </a:p>
        </p:txBody>
      </p:sp>
      <p:sp>
        <p:nvSpPr>
          <p:cNvPr id="17" name="Text Box 17"/>
          <p:cNvSpPr txBox="1">
            <a:spLocks noChangeArrowheads="1"/>
          </p:cNvSpPr>
          <p:nvPr/>
        </p:nvSpPr>
        <p:spPr bwMode="auto">
          <a:xfrm>
            <a:off x="3373936" y="3010465"/>
            <a:ext cx="2101485" cy="84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pPr>
            <a:r>
              <a:rPr lang="en-GB" sz="1600" b="1" dirty="0">
                <a:solidFill>
                  <a:srgbClr val="4D4D4D"/>
                </a:solidFill>
                <a:latin typeface="Arial" charset="0"/>
              </a:rPr>
              <a:t>Remanufacturing Engineering Potential</a:t>
            </a:r>
          </a:p>
        </p:txBody>
      </p:sp>
      <p:sp>
        <p:nvSpPr>
          <p:cNvPr id="18" name="Text Box 18"/>
          <p:cNvSpPr txBox="1">
            <a:spLocks noChangeArrowheads="1"/>
          </p:cNvSpPr>
          <p:nvPr/>
        </p:nvSpPr>
        <p:spPr bwMode="auto">
          <a:xfrm>
            <a:off x="3660177" y="1619990"/>
            <a:ext cx="2068610" cy="8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182563" indent="-182563">
              <a:buFontTx/>
              <a:buChar char="•"/>
            </a:pPr>
            <a:r>
              <a:rPr lang="en-GB" sz="1400" i="1" dirty="0">
                <a:solidFill>
                  <a:srgbClr val="00B0F0"/>
                </a:solidFill>
                <a:latin typeface="Arial" charset="0"/>
              </a:rPr>
              <a:t>Embedded value</a:t>
            </a:r>
          </a:p>
          <a:p>
            <a:pPr marL="182563" indent="-182563">
              <a:buFontTx/>
              <a:buChar char="•"/>
            </a:pPr>
            <a:r>
              <a:rPr lang="en-GB" sz="1400" i="1" dirty="0">
                <a:solidFill>
                  <a:srgbClr val="00B0F0"/>
                </a:solidFill>
                <a:latin typeface="Arial" charset="0"/>
              </a:rPr>
              <a:t>Labour-v-materials</a:t>
            </a:r>
          </a:p>
          <a:p>
            <a:pPr marL="182563" indent="-182563">
              <a:buFontTx/>
              <a:buChar char="•"/>
            </a:pPr>
            <a:r>
              <a:rPr lang="en-GB" sz="1400" i="1" dirty="0">
                <a:solidFill>
                  <a:srgbClr val="00B0F0"/>
                </a:solidFill>
                <a:latin typeface="Arial" charset="0"/>
              </a:rPr>
              <a:t>Specialties</a:t>
            </a:r>
          </a:p>
        </p:txBody>
      </p:sp>
      <p:sp>
        <p:nvSpPr>
          <p:cNvPr id="19" name="Text Box 20"/>
          <p:cNvSpPr txBox="1">
            <a:spLocks noChangeArrowheads="1"/>
          </p:cNvSpPr>
          <p:nvPr/>
        </p:nvSpPr>
        <p:spPr bwMode="auto">
          <a:xfrm>
            <a:off x="5499278" y="3554066"/>
            <a:ext cx="1777238" cy="41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solidFill>
                  <a:srgbClr val="FF6600"/>
                </a:solidFill>
                <a:latin typeface="Arial" charset="0"/>
              </a:rPr>
              <a:t>Evolution rate</a:t>
            </a:r>
          </a:p>
        </p:txBody>
      </p:sp>
      <p:sp>
        <p:nvSpPr>
          <p:cNvPr id="20" name="Text Box 21"/>
          <p:cNvSpPr txBox="1">
            <a:spLocks noChangeArrowheads="1"/>
          </p:cNvSpPr>
          <p:nvPr/>
        </p:nvSpPr>
        <p:spPr bwMode="auto">
          <a:xfrm>
            <a:off x="5616998" y="3846717"/>
            <a:ext cx="2132470" cy="8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182563" indent="-182563">
              <a:buFontTx/>
              <a:buChar char="•"/>
              <a:defRPr>
                <a:latin typeface="Arial" charset="0"/>
              </a:defRPr>
            </a:lvl1pPr>
          </a:lstStyle>
          <a:p>
            <a:r>
              <a:rPr lang="en-GB" sz="1400" i="1" dirty="0">
                <a:solidFill>
                  <a:srgbClr val="00B0F0"/>
                </a:solidFill>
              </a:rPr>
              <a:t>Technology change</a:t>
            </a:r>
          </a:p>
          <a:p>
            <a:r>
              <a:rPr lang="en-GB" sz="1400" i="1" dirty="0">
                <a:solidFill>
                  <a:srgbClr val="00B0F0"/>
                </a:solidFill>
              </a:rPr>
              <a:t>Legislation</a:t>
            </a:r>
          </a:p>
          <a:p>
            <a:r>
              <a:rPr lang="en-GB" sz="1400" i="1" dirty="0">
                <a:solidFill>
                  <a:srgbClr val="00B0F0"/>
                </a:solidFill>
              </a:rPr>
              <a:t>Upgrade potential</a:t>
            </a:r>
          </a:p>
        </p:txBody>
      </p:sp>
      <p:sp>
        <p:nvSpPr>
          <p:cNvPr id="21" name="Line 22"/>
          <p:cNvSpPr>
            <a:spLocks noChangeShapeType="1"/>
          </p:cNvSpPr>
          <p:nvPr/>
        </p:nvSpPr>
        <p:spPr bwMode="auto">
          <a:xfrm flipV="1">
            <a:off x="2727838" y="2474018"/>
            <a:ext cx="672322" cy="67232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23"/>
          <p:cNvSpPr>
            <a:spLocks noChangeShapeType="1"/>
          </p:cNvSpPr>
          <p:nvPr/>
        </p:nvSpPr>
        <p:spPr bwMode="auto">
          <a:xfrm flipH="1">
            <a:off x="2934441" y="4493266"/>
            <a:ext cx="13469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Text Box 25"/>
          <p:cNvSpPr txBox="1">
            <a:spLocks noChangeArrowheads="1"/>
          </p:cNvSpPr>
          <p:nvPr/>
        </p:nvSpPr>
        <p:spPr bwMode="auto">
          <a:xfrm>
            <a:off x="678909" y="4442617"/>
            <a:ext cx="1531153" cy="8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182563" indent="-182563">
              <a:buFontTx/>
              <a:buChar char="•"/>
              <a:defRPr>
                <a:latin typeface="Arial" charset="0"/>
              </a:defRPr>
            </a:lvl1pPr>
          </a:lstStyle>
          <a:p>
            <a:r>
              <a:rPr lang="en-GB" sz="1400" i="1" dirty="0">
                <a:solidFill>
                  <a:srgbClr val="00B0F0"/>
                </a:solidFill>
              </a:rPr>
              <a:t>Construction</a:t>
            </a:r>
          </a:p>
          <a:p>
            <a:r>
              <a:rPr lang="en-GB" sz="1400" i="1" dirty="0">
                <a:solidFill>
                  <a:srgbClr val="00B0F0"/>
                </a:solidFill>
              </a:rPr>
              <a:t>Remediation</a:t>
            </a:r>
          </a:p>
          <a:p>
            <a:r>
              <a:rPr lang="en-GB" sz="1400" i="1" dirty="0">
                <a:solidFill>
                  <a:srgbClr val="00B0F0"/>
                </a:solidFill>
              </a:rPr>
              <a:t>Knowledge</a:t>
            </a:r>
          </a:p>
        </p:txBody>
      </p:sp>
      <p:sp>
        <p:nvSpPr>
          <p:cNvPr id="24" name="Text Box 26"/>
          <p:cNvSpPr txBox="1">
            <a:spLocks noChangeArrowheads="1"/>
          </p:cNvSpPr>
          <p:nvPr/>
        </p:nvSpPr>
        <p:spPr bwMode="auto">
          <a:xfrm>
            <a:off x="595694" y="4149080"/>
            <a:ext cx="2320122" cy="41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dirty="0">
                <a:solidFill>
                  <a:srgbClr val="FF6600"/>
                </a:solidFill>
                <a:latin typeface="Arial" charset="0"/>
              </a:rPr>
              <a:t>Re-constructability</a:t>
            </a:r>
          </a:p>
        </p:txBody>
      </p:sp>
      <p:sp>
        <p:nvSpPr>
          <p:cNvPr id="25" name="Line 27"/>
          <p:cNvSpPr>
            <a:spLocks noChangeShapeType="1"/>
          </p:cNvSpPr>
          <p:nvPr/>
        </p:nvSpPr>
        <p:spPr bwMode="auto">
          <a:xfrm flipV="1">
            <a:off x="4800355" y="2446859"/>
            <a:ext cx="0" cy="1138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6" name="Line 28"/>
          <p:cNvSpPr>
            <a:spLocks noChangeShapeType="1"/>
          </p:cNvSpPr>
          <p:nvPr/>
        </p:nvSpPr>
        <p:spPr bwMode="auto">
          <a:xfrm flipH="1">
            <a:off x="3551060" y="2446624"/>
            <a:ext cx="124191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7" name="Freeform 30"/>
          <p:cNvSpPr>
            <a:spLocks/>
          </p:cNvSpPr>
          <p:nvPr/>
        </p:nvSpPr>
        <p:spPr bwMode="auto">
          <a:xfrm>
            <a:off x="2782626" y="2784496"/>
            <a:ext cx="244273" cy="881210"/>
          </a:xfrm>
          <a:custGeom>
            <a:avLst/>
            <a:gdLst>
              <a:gd name="T0" fmla="*/ 350 w 350"/>
              <a:gd name="T1" fmla="*/ 772 h 772"/>
              <a:gd name="T2" fmla="*/ 254 w 350"/>
              <a:gd name="T3" fmla="*/ 628 h 772"/>
              <a:gd name="T4" fmla="*/ 136 w 350"/>
              <a:gd name="T5" fmla="*/ 363 h 772"/>
              <a:gd name="T6" fmla="*/ 0 w 350"/>
              <a:gd name="T7" fmla="*/ 0 h 772"/>
            </a:gdLst>
            <a:ahLst/>
            <a:cxnLst>
              <a:cxn ang="0">
                <a:pos x="T0" y="T1"/>
              </a:cxn>
              <a:cxn ang="0">
                <a:pos x="T2" y="T3"/>
              </a:cxn>
              <a:cxn ang="0">
                <a:pos x="T4" y="T5"/>
              </a:cxn>
              <a:cxn ang="0">
                <a:pos x="T6" y="T7"/>
              </a:cxn>
            </a:cxnLst>
            <a:rect l="0" t="0" r="r" b="b"/>
            <a:pathLst>
              <a:path w="350" h="772">
                <a:moveTo>
                  <a:pt x="350" y="772"/>
                </a:moveTo>
                <a:lnTo>
                  <a:pt x="254" y="628"/>
                </a:lnTo>
                <a:lnTo>
                  <a:pt x="136" y="363"/>
                </a:lnTo>
                <a:lnTo>
                  <a:pt x="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Freeform 31"/>
          <p:cNvSpPr>
            <a:spLocks/>
          </p:cNvSpPr>
          <p:nvPr/>
        </p:nvSpPr>
        <p:spPr bwMode="auto">
          <a:xfrm>
            <a:off x="4994212" y="2447192"/>
            <a:ext cx="102731" cy="465718"/>
          </a:xfrm>
          <a:custGeom>
            <a:avLst/>
            <a:gdLst>
              <a:gd name="T0" fmla="*/ 0 w 90"/>
              <a:gd name="T1" fmla="*/ 408 h 408"/>
              <a:gd name="T2" fmla="*/ 45 w 90"/>
              <a:gd name="T3" fmla="*/ 227 h 408"/>
              <a:gd name="T4" fmla="*/ 90 w 90"/>
              <a:gd name="T5" fmla="*/ 0 h 408"/>
            </a:gdLst>
            <a:ahLst/>
            <a:cxnLst>
              <a:cxn ang="0">
                <a:pos x="T0" y="T1"/>
              </a:cxn>
              <a:cxn ang="0">
                <a:pos x="T2" y="T3"/>
              </a:cxn>
              <a:cxn ang="0">
                <a:pos x="T4" y="T5"/>
              </a:cxn>
            </a:cxnLst>
            <a:rect l="0" t="0" r="r" b="b"/>
            <a:pathLst>
              <a:path w="90" h="408">
                <a:moveTo>
                  <a:pt x="0" y="408"/>
                </a:moveTo>
                <a:lnTo>
                  <a:pt x="45" y="227"/>
                </a:lnTo>
                <a:lnTo>
                  <a:pt x="90"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TextBox 2"/>
          <p:cNvSpPr txBox="1"/>
          <p:nvPr/>
        </p:nvSpPr>
        <p:spPr>
          <a:xfrm>
            <a:off x="6125111" y="4954331"/>
            <a:ext cx="2302809" cy="246221"/>
          </a:xfrm>
          <a:prstGeom prst="rect">
            <a:avLst/>
          </a:prstGeom>
          <a:noFill/>
        </p:spPr>
        <p:txBody>
          <a:bodyPr wrap="square" rtlCol="0">
            <a:spAutoFit/>
          </a:bodyPr>
          <a:lstStyle/>
          <a:p>
            <a:r>
              <a:rPr lang="en-GB" sz="1000" dirty="0"/>
              <a:t>© Centre for Remanufacturing &amp; Reuse</a:t>
            </a:r>
          </a:p>
        </p:txBody>
      </p:sp>
      <p:sp>
        <p:nvSpPr>
          <p:cNvPr id="30" name="Isosceles Triangle 29"/>
          <p:cNvSpPr/>
          <p:nvPr/>
        </p:nvSpPr>
        <p:spPr>
          <a:xfrm rot="10800000">
            <a:off x="3356742" y="5495096"/>
            <a:ext cx="2358510" cy="188288"/>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3364261" y="5805264"/>
            <a:ext cx="2343470" cy="461665"/>
          </a:xfrm>
          <a:prstGeom prst="rect">
            <a:avLst/>
          </a:prstGeom>
          <a:noFill/>
          <a:ln>
            <a:solidFill>
              <a:schemeClr val="bg1">
                <a:lumMod val="50000"/>
              </a:schemeClr>
            </a:solidFill>
          </a:ln>
        </p:spPr>
        <p:txBody>
          <a:bodyPr wrap="square" rtlCol="0">
            <a:spAutoFit/>
          </a:bodyPr>
          <a:lstStyle/>
          <a:p>
            <a:pPr algn="ctr"/>
            <a:r>
              <a:rPr lang="en-GB" sz="2400" dirty="0"/>
              <a:t>9 sectors</a:t>
            </a:r>
          </a:p>
        </p:txBody>
      </p:sp>
      <p:sp>
        <p:nvSpPr>
          <p:cNvPr id="34" name="Rounded Rectangle 33"/>
          <p:cNvSpPr/>
          <p:nvPr/>
        </p:nvSpPr>
        <p:spPr>
          <a:xfrm>
            <a:off x="395536" y="1311693"/>
            <a:ext cx="8280920" cy="406152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3385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Economic contribution: €30bn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92251426"/>
              </p:ext>
            </p:extLst>
          </p:nvPr>
        </p:nvGraphicFramePr>
        <p:xfrm>
          <a:off x="179512" y="1459621"/>
          <a:ext cx="8568952" cy="50235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245868" y="6186512"/>
            <a:ext cx="2520280" cy="369332"/>
          </a:xfrm>
          <a:prstGeom prst="rect">
            <a:avLst/>
          </a:prstGeom>
          <a:noFill/>
        </p:spPr>
        <p:txBody>
          <a:bodyPr wrap="square" rtlCol="0">
            <a:spAutoFit/>
          </a:bodyPr>
          <a:lstStyle/>
          <a:p>
            <a:pPr algn="ctr"/>
            <a:r>
              <a:rPr lang="en-GB" dirty="0"/>
              <a:t>Turnover / €</a:t>
            </a:r>
            <a:r>
              <a:rPr lang="en-GB" dirty="0" err="1"/>
              <a:t>bn</a:t>
            </a:r>
            <a:endParaRPr lang="en-GB" dirty="0"/>
          </a:p>
        </p:txBody>
      </p:sp>
    </p:spTree>
    <p:extLst>
      <p:ext uri="{BB962C8B-B14F-4D97-AF65-F5344CB8AC3E}">
        <p14:creationId xmlns:p14="http://schemas.microsoft.com/office/powerpoint/2010/main" val="197920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Social contribution: &gt;190,000 jobs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0654248"/>
              </p:ext>
            </p:extLst>
          </p:nvPr>
        </p:nvGraphicFramePr>
        <p:xfrm>
          <a:off x="179512" y="1459621"/>
          <a:ext cx="8568952" cy="502354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245868" y="6186512"/>
            <a:ext cx="2520280" cy="369332"/>
          </a:xfrm>
          <a:prstGeom prst="rect">
            <a:avLst/>
          </a:prstGeom>
          <a:noFill/>
        </p:spPr>
        <p:txBody>
          <a:bodyPr wrap="square" rtlCol="0">
            <a:spAutoFit/>
          </a:bodyPr>
          <a:lstStyle/>
          <a:p>
            <a:pPr algn="ctr"/>
            <a:r>
              <a:rPr lang="en-GB" dirty="0"/>
              <a:t>Employment / ‘000</a:t>
            </a:r>
          </a:p>
        </p:txBody>
      </p:sp>
    </p:spTree>
    <p:extLst>
      <p:ext uri="{BB962C8B-B14F-4D97-AF65-F5344CB8AC3E}">
        <p14:creationId xmlns:p14="http://schemas.microsoft.com/office/powerpoint/2010/main" val="3930078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Environmental contribution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87141684"/>
              </p:ext>
            </p:extLst>
          </p:nvPr>
        </p:nvGraphicFramePr>
        <p:xfrm>
          <a:off x="-585869" y="1612900"/>
          <a:ext cx="7859216" cy="478112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942994" y="5920814"/>
            <a:ext cx="1293302" cy="369332"/>
          </a:xfrm>
          <a:prstGeom prst="rect">
            <a:avLst/>
          </a:prstGeom>
          <a:noFill/>
        </p:spPr>
        <p:txBody>
          <a:bodyPr wrap="square" rtlCol="0">
            <a:spAutoFit/>
          </a:bodyPr>
          <a:lstStyle/>
          <a:p>
            <a:pPr algn="ctr"/>
            <a:r>
              <a:rPr lang="en-GB" dirty="0"/>
              <a:t>’000 </a:t>
            </a:r>
            <a:r>
              <a:rPr lang="en-GB" dirty="0" err="1"/>
              <a:t>kt</a:t>
            </a:r>
            <a:endParaRPr lang="en-GB" dirty="0"/>
          </a:p>
        </p:txBody>
      </p:sp>
      <p:sp>
        <p:nvSpPr>
          <p:cNvPr id="9" name="TextBox 8"/>
          <p:cNvSpPr txBox="1"/>
          <p:nvPr/>
        </p:nvSpPr>
        <p:spPr>
          <a:xfrm>
            <a:off x="5739809" y="678963"/>
            <a:ext cx="2373696" cy="707886"/>
          </a:xfrm>
          <a:prstGeom prst="rect">
            <a:avLst/>
          </a:prstGeom>
          <a:noFill/>
          <a:ln>
            <a:solidFill>
              <a:srgbClr val="0070C0"/>
            </a:solidFill>
          </a:ln>
        </p:spPr>
        <p:txBody>
          <a:bodyPr wrap="square" rtlCol="0">
            <a:spAutoFit/>
          </a:bodyPr>
          <a:lstStyle/>
          <a:p>
            <a:pPr algn="ctr"/>
            <a:r>
              <a:rPr lang="en-GB" sz="2000" b="1" dirty="0"/>
              <a:t>&gt;2,000 </a:t>
            </a:r>
            <a:r>
              <a:rPr lang="en-GB" sz="2000" b="1" dirty="0" err="1"/>
              <a:t>kt</a:t>
            </a:r>
            <a:r>
              <a:rPr lang="en-GB" sz="2000" b="1" dirty="0"/>
              <a:t> material</a:t>
            </a:r>
          </a:p>
          <a:p>
            <a:pPr algn="ctr"/>
            <a:r>
              <a:rPr lang="en-GB" sz="2000" b="1" dirty="0"/>
              <a:t>&gt;8,000 </a:t>
            </a:r>
            <a:r>
              <a:rPr lang="en-GB" sz="2000" b="1" dirty="0" err="1"/>
              <a:t>kt</a:t>
            </a:r>
            <a:r>
              <a:rPr lang="en-GB" sz="2000" b="1" dirty="0"/>
              <a:t> CO</a:t>
            </a:r>
            <a:r>
              <a:rPr lang="en-GB" sz="2000" b="1" baseline="-25000" dirty="0"/>
              <a:t>2</a:t>
            </a:r>
            <a:r>
              <a:rPr lang="en-GB" sz="2000" b="1" dirty="0"/>
              <a:t>e</a:t>
            </a:r>
          </a:p>
        </p:txBody>
      </p:sp>
      <p:cxnSp>
        <p:nvCxnSpPr>
          <p:cNvPr id="6" name="Straight Arrow Connector 5"/>
          <p:cNvCxnSpPr/>
          <p:nvPr/>
        </p:nvCxnSpPr>
        <p:spPr>
          <a:xfrm>
            <a:off x="6786435" y="2327672"/>
            <a:ext cx="280445" cy="0"/>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786435" y="3576052"/>
            <a:ext cx="280445" cy="0"/>
          </a:xfrm>
          <a:prstGeom prst="straightConnector1">
            <a:avLst/>
          </a:prstGeom>
          <a:ln w="19050">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66880" y="2170714"/>
            <a:ext cx="1296144" cy="307777"/>
          </a:xfrm>
          <a:prstGeom prst="rect">
            <a:avLst/>
          </a:prstGeom>
          <a:noFill/>
        </p:spPr>
        <p:txBody>
          <a:bodyPr wrap="square" rtlCol="0">
            <a:spAutoFit/>
          </a:bodyPr>
          <a:lstStyle/>
          <a:p>
            <a:r>
              <a:rPr lang="en-GB" sz="1400" i="1" dirty="0">
                <a:solidFill>
                  <a:srgbClr val="FF6600"/>
                </a:solidFill>
              </a:rPr>
              <a:t>&gt;3,000 </a:t>
            </a:r>
            <a:r>
              <a:rPr lang="en-GB" sz="1400" i="1" dirty="0" err="1">
                <a:solidFill>
                  <a:srgbClr val="FF6600"/>
                </a:solidFill>
              </a:rPr>
              <a:t>kt</a:t>
            </a:r>
            <a:endParaRPr lang="en-GB" sz="1400" i="1" dirty="0">
              <a:solidFill>
                <a:srgbClr val="FF6600"/>
              </a:solidFill>
            </a:endParaRPr>
          </a:p>
        </p:txBody>
      </p:sp>
      <p:sp>
        <p:nvSpPr>
          <p:cNvPr id="12" name="TextBox 11"/>
          <p:cNvSpPr txBox="1"/>
          <p:nvPr/>
        </p:nvSpPr>
        <p:spPr>
          <a:xfrm>
            <a:off x="7066880" y="3416011"/>
            <a:ext cx="1296144" cy="307777"/>
          </a:xfrm>
          <a:prstGeom prst="rect">
            <a:avLst/>
          </a:prstGeom>
          <a:noFill/>
        </p:spPr>
        <p:txBody>
          <a:bodyPr wrap="square" rtlCol="0">
            <a:spAutoFit/>
          </a:bodyPr>
          <a:lstStyle/>
          <a:p>
            <a:r>
              <a:rPr lang="en-GB" sz="1400" i="1" dirty="0">
                <a:solidFill>
                  <a:srgbClr val="FF6600"/>
                </a:solidFill>
              </a:rPr>
              <a:t>&gt;3,000 </a:t>
            </a:r>
            <a:r>
              <a:rPr lang="en-GB" sz="1400" i="1" dirty="0" err="1">
                <a:solidFill>
                  <a:srgbClr val="FF6600"/>
                </a:solidFill>
              </a:rPr>
              <a:t>kt</a:t>
            </a:r>
            <a:endParaRPr lang="en-GB" sz="1400" i="1" dirty="0">
              <a:solidFill>
                <a:srgbClr val="FF6600"/>
              </a:solidFill>
            </a:endParaRPr>
          </a:p>
        </p:txBody>
      </p:sp>
    </p:spTree>
    <p:extLst>
      <p:ext uri="{BB962C8B-B14F-4D97-AF65-F5344CB8AC3E}">
        <p14:creationId xmlns:p14="http://schemas.microsoft.com/office/powerpoint/2010/main" val="1557825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Characterisation of EU remanufacturers (I)</a:t>
            </a:r>
          </a:p>
        </p:txBody>
      </p:sp>
      <p:pic>
        <p:nvPicPr>
          <p:cNvPr id="5" name="Picture 4"/>
          <p:cNvPicPr>
            <a:picLocks/>
          </p:cNvPicPr>
          <p:nvPr/>
        </p:nvPicPr>
        <p:blipFill>
          <a:blip r:embed="rId2"/>
          <a:stretch>
            <a:fillRect/>
          </a:stretch>
        </p:blipFill>
        <p:spPr>
          <a:xfrm>
            <a:off x="390266" y="2169184"/>
            <a:ext cx="4037718" cy="2916000"/>
          </a:xfrm>
          <a:prstGeom prst="rect">
            <a:avLst/>
          </a:prstGeom>
        </p:spPr>
      </p:pic>
      <p:pic>
        <p:nvPicPr>
          <p:cNvPr id="7" name="Picture 6"/>
          <p:cNvPicPr>
            <a:picLocks/>
          </p:cNvPicPr>
          <p:nvPr/>
        </p:nvPicPr>
        <p:blipFill>
          <a:blip r:embed="rId3"/>
          <a:stretch>
            <a:fillRect/>
          </a:stretch>
        </p:blipFill>
        <p:spPr>
          <a:xfrm>
            <a:off x="4718741" y="2169184"/>
            <a:ext cx="4037718" cy="2916000"/>
          </a:xfrm>
          <a:prstGeom prst="rect">
            <a:avLst/>
          </a:prstGeom>
        </p:spPr>
      </p:pic>
    </p:spTree>
    <p:extLst>
      <p:ext uri="{BB962C8B-B14F-4D97-AF65-F5344CB8AC3E}">
        <p14:creationId xmlns:p14="http://schemas.microsoft.com/office/powerpoint/2010/main" val="3076940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Characterisation of EU remanufacturers (II)</a:t>
            </a:r>
          </a:p>
        </p:txBody>
      </p:sp>
      <p:pic>
        <p:nvPicPr>
          <p:cNvPr id="4" name="Picture 3"/>
          <p:cNvPicPr>
            <a:picLocks noChangeAspect="1"/>
          </p:cNvPicPr>
          <p:nvPr/>
        </p:nvPicPr>
        <p:blipFill>
          <a:blip r:embed="rId2"/>
          <a:stretch>
            <a:fillRect/>
          </a:stretch>
        </p:blipFill>
        <p:spPr>
          <a:xfrm>
            <a:off x="194689" y="2131421"/>
            <a:ext cx="4230649" cy="2959167"/>
          </a:xfrm>
          <a:prstGeom prst="rect">
            <a:avLst/>
          </a:prstGeom>
        </p:spPr>
      </p:pic>
      <p:pic>
        <p:nvPicPr>
          <p:cNvPr id="12" name="Picture 11"/>
          <p:cNvPicPr>
            <a:picLocks noChangeAspect="1"/>
          </p:cNvPicPr>
          <p:nvPr/>
        </p:nvPicPr>
        <p:blipFill>
          <a:blip r:embed="rId3"/>
          <a:stretch>
            <a:fillRect/>
          </a:stretch>
        </p:blipFill>
        <p:spPr>
          <a:xfrm>
            <a:off x="4716016" y="2131421"/>
            <a:ext cx="4088324" cy="2959167"/>
          </a:xfrm>
          <a:prstGeom prst="rect">
            <a:avLst/>
          </a:prstGeom>
        </p:spPr>
      </p:pic>
    </p:spTree>
    <p:extLst>
      <p:ext uri="{BB962C8B-B14F-4D97-AF65-F5344CB8AC3E}">
        <p14:creationId xmlns:p14="http://schemas.microsoft.com/office/powerpoint/2010/main" val="254105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Characterisation of EU remanufacturers (III)</a:t>
            </a:r>
            <a:endParaRPr lang="en-GB" b="1" dirty="0"/>
          </a:p>
        </p:txBody>
      </p:sp>
      <p:pic>
        <p:nvPicPr>
          <p:cNvPr id="11" name="Picture 10"/>
          <p:cNvPicPr>
            <a:picLocks noChangeAspect="1"/>
          </p:cNvPicPr>
          <p:nvPr/>
        </p:nvPicPr>
        <p:blipFill>
          <a:blip r:embed="rId2"/>
          <a:stretch>
            <a:fillRect/>
          </a:stretch>
        </p:blipFill>
        <p:spPr>
          <a:xfrm>
            <a:off x="540000" y="1484784"/>
            <a:ext cx="8064000" cy="4392766"/>
          </a:xfrm>
          <a:prstGeom prst="rect">
            <a:avLst/>
          </a:prstGeom>
        </p:spPr>
      </p:pic>
    </p:spTree>
    <p:extLst>
      <p:ext uri="{BB962C8B-B14F-4D97-AF65-F5344CB8AC3E}">
        <p14:creationId xmlns:p14="http://schemas.microsoft.com/office/powerpoint/2010/main" val="323287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0</TotalTime>
  <Words>388</Words>
  <Application>Microsoft Office PowerPoint</Application>
  <PresentationFormat>On-screen Show (4:3)</PresentationFormat>
  <Paragraphs>85</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Courier New</vt:lpstr>
      <vt:lpstr>Office Theme</vt:lpstr>
      <vt:lpstr>The Remanufacturing Industry in Europe</vt:lpstr>
      <vt:lpstr>About CRR</vt:lpstr>
      <vt:lpstr>Remanufacturing sweet spot</vt:lpstr>
      <vt:lpstr>Economic contribution: €30bn</vt:lpstr>
      <vt:lpstr>Social contribution: &gt;190,000 jobs</vt:lpstr>
      <vt:lpstr>Environmental contribution</vt:lpstr>
      <vt:lpstr>Characterisation of EU remanufacturers (I)</vt:lpstr>
      <vt:lpstr>Characterisation of EU remanufacturers (II)</vt:lpstr>
      <vt:lpstr>Characterisation of EU remanufacturers (III)</vt:lpstr>
      <vt:lpstr>Motivations: Importance for Remanufacturing</vt:lpstr>
      <vt:lpstr>Barriers: Importance for Remanufacturing</vt:lpstr>
      <vt:lpstr>Supports Circular economy Action Plan</vt:lpstr>
      <vt:lpstr>Questions</vt:lpstr>
      <vt:lpstr>European Remanufacturing Council</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2015-08-19T13:45:10Z</dcterms:created>
  <dcterms:modified xsi:type="dcterms:W3CDTF">2016-03-07T10:40:38Z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