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8"/>
  </p:notesMasterIdLst>
  <p:handoutMasterIdLst>
    <p:handoutMasterId r:id="rId29"/>
  </p:handoutMasterIdLst>
  <p:sldIdLst>
    <p:sldId id="359" r:id="rId2"/>
    <p:sldId id="365" r:id="rId3"/>
    <p:sldId id="371" r:id="rId4"/>
    <p:sldId id="363" r:id="rId5"/>
    <p:sldId id="366" r:id="rId6"/>
    <p:sldId id="367" r:id="rId7"/>
    <p:sldId id="372" r:id="rId8"/>
    <p:sldId id="368" r:id="rId9"/>
    <p:sldId id="299" r:id="rId10"/>
    <p:sldId id="373" r:id="rId11"/>
    <p:sldId id="379" r:id="rId12"/>
    <p:sldId id="374" r:id="rId13"/>
    <p:sldId id="388" r:id="rId14"/>
    <p:sldId id="389" r:id="rId15"/>
    <p:sldId id="380" r:id="rId16"/>
    <p:sldId id="386" r:id="rId17"/>
    <p:sldId id="375" r:id="rId18"/>
    <p:sldId id="381" r:id="rId19"/>
    <p:sldId id="376" r:id="rId20"/>
    <p:sldId id="382" r:id="rId21"/>
    <p:sldId id="387" r:id="rId22"/>
    <p:sldId id="384" r:id="rId23"/>
    <p:sldId id="385" r:id="rId24"/>
    <p:sldId id="377" r:id="rId25"/>
    <p:sldId id="383" r:id="rId26"/>
    <p:sldId id="354" r:id="rId27"/>
  </p:sldIdLst>
  <p:sldSz cx="10080625" cy="756126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503238" indent="-46038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1006475" indent="-92075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511300" indent="-1397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2014538" indent="-185738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08">
          <p15:clr>
            <a:srgbClr val="A4A3A4"/>
          </p15:clr>
        </p15:guide>
        <p15:guide id="2" orient="horz" pos="310">
          <p15:clr>
            <a:srgbClr val="A4A3A4"/>
          </p15:clr>
        </p15:guide>
        <p15:guide id="3" orient="horz" pos="1230">
          <p15:clr>
            <a:srgbClr val="A4A3A4"/>
          </p15:clr>
        </p15:guide>
        <p15:guide id="4" pos="6030">
          <p15:clr>
            <a:srgbClr val="A4A3A4"/>
          </p15:clr>
        </p15:guide>
        <p15:guide id="5" pos="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AF"/>
    <a:srgbClr val="179C7D"/>
    <a:srgbClr val="1F82C0"/>
    <a:srgbClr val="D4E6F4"/>
    <a:srgbClr val="E2001A"/>
    <a:srgbClr val="EB6A0A"/>
    <a:srgbClr val="D7E1C9"/>
    <a:srgbClr val="FEEFD6"/>
    <a:srgbClr val="006E92"/>
    <a:srgbClr val="E1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79562" autoAdjust="0"/>
  </p:normalViewPr>
  <p:slideViewPr>
    <p:cSldViewPr showGuides="1">
      <p:cViewPr>
        <p:scale>
          <a:sx n="71" d="100"/>
          <a:sy n="71" d="100"/>
        </p:scale>
        <p:origin x="-1722" y="-72"/>
      </p:cViewPr>
      <p:guideLst>
        <p:guide orient="horz" pos="4108"/>
        <p:guide orient="horz" pos="310"/>
        <p:guide orient="horz" pos="1230"/>
        <p:guide pos="6030"/>
        <p:guide pos="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72"/>
    </p:cViewPr>
  </p:sorterViewPr>
  <p:notesViewPr>
    <p:cSldViewPr showGuides="1">
      <p:cViewPr varScale="1">
        <p:scale>
          <a:sx n="59" d="100"/>
          <a:sy n="59" d="100"/>
        </p:scale>
        <p:origin x="-3250" y="-77"/>
      </p:cViewPr>
      <p:guideLst>
        <p:guide orient="horz" pos="3127"/>
        <p:guide pos="2141"/>
      </p:guideLst>
    </p:cSldViewPr>
  </p:notesViewPr>
  <p:gridSpacing cx="152299" cy="1522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butzer\Desktop\Work\ERN\ERN_Deliverable_Report\Carbon-Survey\Carbon%20Recherche%20-%20Exce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Feuille_de_calcul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[Carbon Recherche - Excel.xlsx]Countries!PivotTable9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Countries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Countries!$C$3</c:f>
              <c:strCache>
                <c:ptCount val="1"/>
                <c:pt idx="0">
                  <c:v>Ergebnis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Countries!$B$4:$B$13</c:f>
              <c:strCache>
                <c:ptCount val="9"/>
                <c:pt idx="0">
                  <c:v>Australia</c:v>
                </c:pt>
                <c:pt idx="1">
                  <c:v>Austria</c:v>
                </c:pt>
                <c:pt idx="2">
                  <c:v>Belgium</c:v>
                </c:pt>
                <c:pt idx="3">
                  <c:v>England</c:v>
                </c:pt>
                <c:pt idx="4">
                  <c:v>France</c:v>
                </c:pt>
                <c:pt idx="5">
                  <c:v>Germany</c:v>
                </c:pt>
                <c:pt idx="6">
                  <c:v>Ireland</c:v>
                </c:pt>
                <c:pt idx="7">
                  <c:v>Switzerland</c:v>
                </c:pt>
                <c:pt idx="8">
                  <c:v>USA</c:v>
                </c:pt>
              </c:strCache>
            </c:strRef>
          </c:cat>
          <c:val>
            <c:numRef>
              <c:f>Countries!$C$4:$C$13</c:f>
              <c:numCache>
                <c:formatCode>General</c:formatCode>
                <c:ptCount val="9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21</c:v>
                </c:pt>
                <c:pt idx="6">
                  <c:v>1</c:v>
                </c:pt>
                <c:pt idx="7">
                  <c:v>2</c:v>
                </c:pt>
                <c:pt idx="8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722432"/>
        <c:axId val="110789760"/>
      </c:barChart>
      <c:catAx>
        <c:axId val="11072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89760"/>
        <c:crosses val="autoZero"/>
        <c:auto val="1"/>
        <c:lblAlgn val="ctr"/>
        <c:lblOffset val="100"/>
        <c:noMultiLvlLbl val="0"/>
      </c:catAx>
      <c:valAx>
        <c:axId val="11078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2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[Carbon Recherche - Excel.xlsx]Industry Sectors!PivotTable7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Industry</a:t>
            </a:r>
            <a:r>
              <a:rPr lang="en-US" baseline="0" dirty="0"/>
              <a:t> </a:t>
            </a:r>
            <a:r>
              <a:rPr lang="en-US" baseline="0" dirty="0" smtClean="0"/>
              <a:t>Sectors</a:t>
            </a:r>
            <a:endParaRPr lang="en-US" dirty="0"/>
          </a:p>
        </c:rich>
      </c:tx>
      <c:layout>
        <c:manualLayout>
          <c:xMode val="edge"/>
          <c:yMode val="edge"/>
          <c:x val="0.34402510806779429"/>
          <c:y val="1.6755844997263215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'Industry Sectors'!$C$3</c:f>
              <c:strCache>
                <c:ptCount val="1"/>
                <c:pt idx="0">
                  <c:v>Ergebnis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'Industry Sectors'!$B$4:$B$11</c:f>
              <c:strCache>
                <c:ptCount val="7"/>
                <c:pt idx="0">
                  <c:v>Aerospace</c:v>
                </c:pt>
                <c:pt idx="1">
                  <c:v>Consumer goods</c:v>
                </c:pt>
                <c:pt idx="2">
                  <c:v>Furniture</c:v>
                </c:pt>
                <c:pt idx="3">
                  <c:v>Machinery</c:v>
                </c:pt>
                <c:pt idx="4">
                  <c:v>Marine</c:v>
                </c:pt>
                <c:pt idx="5">
                  <c:v>Medical</c:v>
                </c:pt>
                <c:pt idx="6">
                  <c:v>none</c:v>
                </c:pt>
              </c:strCache>
            </c:strRef>
          </c:cat>
          <c:val>
            <c:numRef>
              <c:f>'Industry Sectors'!$C$4:$C$11</c:f>
              <c:numCache>
                <c:formatCode>General</c:formatCode>
                <c:ptCount val="7"/>
                <c:pt idx="0">
                  <c:v>10</c:v>
                </c:pt>
                <c:pt idx="1">
                  <c:v>46</c:v>
                </c:pt>
                <c:pt idx="2">
                  <c:v>3</c:v>
                </c:pt>
                <c:pt idx="3">
                  <c:v>1</c:v>
                </c:pt>
                <c:pt idx="4">
                  <c:v>11</c:v>
                </c:pt>
                <c:pt idx="5">
                  <c:v>1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88289-098E-4154-964D-2AFA8B2032D5}" type="datetimeFigureOut">
              <a:rPr lang="de-DE" smtClean="0"/>
              <a:pPr/>
              <a:t>15.03.2016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81AF8-DC45-4609-91B8-134C4EC5AF9F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041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C9B9333E-D419-475A-A647-3794DA9160E8}" type="datetimeFigureOut">
              <a:rPr lang="de-DE"/>
              <a:pPr>
                <a:defRPr/>
              </a:pPr>
              <a:t>15.03.2016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7225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1C6605C3-8C2C-47FF-8417-D855EEB2EA6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687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32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64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13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45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132.180.136.200:3000/files/Process_Machinery.pdf" TargetMode="External"/><Relationship Id="rId3" Type="http://schemas.openxmlformats.org/officeDocument/2006/relationships/hyperlink" Target="http://132.180.136.200:3000/files/Process_Aerospace.pdf" TargetMode="External"/><Relationship Id="rId7" Type="http://schemas.openxmlformats.org/officeDocument/2006/relationships/hyperlink" Target="http://132.180.136.200:3000/files/Process_Heavy_duty_and_off_road_equipment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132.180.136.200:3000/files/Process_Furniture_office_furniture.pdf" TargetMode="External"/><Relationship Id="rId11" Type="http://schemas.openxmlformats.org/officeDocument/2006/relationships/hyperlink" Target="http://132.180.136.200:3000/files/Process_Rail_industry.pdf" TargetMode="External"/><Relationship Id="rId5" Type="http://schemas.openxmlformats.org/officeDocument/2006/relationships/hyperlink" Target="http://132.180.136.200:3000/files/Process_Consumer_Goods.pdf" TargetMode="External"/><Relationship Id="rId10" Type="http://schemas.openxmlformats.org/officeDocument/2006/relationships/hyperlink" Target="http://132.180.136.200:3000/files/Process_Medical_equipment.pdf" TargetMode="External"/><Relationship Id="rId4" Type="http://schemas.openxmlformats.org/officeDocument/2006/relationships/hyperlink" Target="http://132.180.136.200:3000/files/Process_Automotive.pdf" TargetMode="External"/><Relationship Id="rId9" Type="http://schemas.openxmlformats.org/officeDocument/2006/relationships/hyperlink" Target="http://132.180.136.200:3000/files/Process_Marine_Industry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371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18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r>
              <a:rPr lang="de-DE" dirty="0" smtClean="0"/>
              <a:t> on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participate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assessment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069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on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remanufacrure</a:t>
            </a:r>
            <a:r>
              <a:rPr lang="de-DE" dirty="0" smtClean="0"/>
              <a:t> </a:t>
            </a:r>
            <a:r>
              <a:rPr lang="de-DE" dirty="0" err="1" smtClean="0"/>
              <a:t>successful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Europe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assessed</a:t>
            </a:r>
            <a:r>
              <a:rPr lang="de-DE" dirty="0" smtClean="0"/>
              <a:t> 10 </a:t>
            </a:r>
            <a:r>
              <a:rPr lang="de-DE" dirty="0" err="1" smtClean="0"/>
              <a:t>companies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(</a:t>
            </a:r>
            <a:r>
              <a:rPr lang="de-DE" dirty="0" err="1" smtClean="0"/>
              <a:t>mainly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automotive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sector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will </a:t>
            </a:r>
            <a:r>
              <a:rPr lang="de-DE" dirty="0" err="1" smtClean="0"/>
              <a:t>keep</a:t>
            </a:r>
            <a:r>
              <a:rPr lang="de-DE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will </a:t>
            </a:r>
            <a:r>
              <a:rPr lang="de-DE" dirty="0" err="1" smtClean="0"/>
              <a:t>hopefully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studies</a:t>
            </a:r>
            <a:endParaRPr lang="de-DE" dirty="0" smtClean="0"/>
          </a:p>
          <a:p>
            <a:r>
              <a:rPr lang="de-DE" dirty="0" smtClean="0"/>
              <a:t>Topics: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Processes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do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remanufacure</a:t>
            </a:r>
            <a:endParaRPr lang="de-DE" baseline="0" dirty="0" smtClean="0"/>
          </a:p>
          <a:p>
            <a:r>
              <a:rPr lang="de-DE" baseline="0" dirty="0" smtClean="0"/>
              <a:t>Connection (</a:t>
            </a:r>
            <a:r>
              <a:rPr lang="de-DE" baseline="0" dirty="0" err="1" smtClean="0"/>
              <a:t>interdependency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business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situation</a:t>
            </a:r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advanced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materials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recovered</a:t>
            </a:r>
            <a:r>
              <a:rPr lang="de-DE" baseline="0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86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 </a:t>
            </a:r>
            <a:r>
              <a:rPr lang="de-DE" dirty="0" err="1" smtClean="0"/>
              <a:t>would</a:t>
            </a:r>
            <a:r>
              <a:rPr lang="de-DE" dirty="0" smtClean="0"/>
              <a:t> like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totaly</a:t>
            </a:r>
            <a:r>
              <a:rPr lang="de-DE" dirty="0" smtClean="0"/>
              <a:t> different </a:t>
            </a:r>
            <a:r>
              <a:rPr lang="de-DE" dirty="0" err="1" smtClean="0"/>
              <a:t>cases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company</a:t>
            </a:r>
            <a:r>
              <a:rPr lang="de-DE" baseline="0" dirty="0" smtClean="0"/>
              <a:t> borg </a:t>
            </a:r>
            <a:r>
              <a:rPr lang="de-DE" baseline="0" dirty="0" err="1" smtClean="0"/>
              <a:t>automotive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(</a:t>
            </a:r>
            <a:r>
              <a:rPr lang="de-DE" baseline="0" dirty="0" err="1" smtClean="0"/>
              <a:t>Concept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ensures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delivery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times</a:t>
            </a:r>
            <a:r>
              <a:rPr lang="de-DE" baseline="0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787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company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: Bieberstein, a SME </a:t>
            </a:r>
            <a:r>
              <a:rPr lang="de-DE" baseline="0" dirty="0" err="1" smtClean="0"/>
              <a:t>located</a:t>
            </a:r>
            <a:r>
              <a:rPr lang="de-DE" baseline="0" dirty="0" smtClean="0"/>
              <a:t> in Eastern Germany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companies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totally</a:t>
            </a:r>
            <a:r>
              <a:rPr lang="de-DE" baseline="0" dirty="0" smtClean="0"/>
              <a:t> different, not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. But </a:t>
            </a:r>
            <a:r>
              <a:rPr lang="de-DE" baseline="0" dirty="0" err="1" smtClean="0"/>
              <a:t>anyhow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do a </a:t>
            </a:r>
            <a:r>
              <a:rPr lang="de-DE" baseline="0" dirty="0" err="1" smtClean="0"/>
              <a:t>great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job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remanufacturing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195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36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</a:t>
            </a:r>
            <a:r>
              <a:rPr lang="de-DE" dirty="0" err="1" smtClean="0"/>
              <a:t>assessments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out,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remanufacturers</a:t>
            </a:r>
            <a:r>
              <a:rPr lang="de-DE" baseline="0" dirty="0" smtClean="0"/>
              <a:t> care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advanced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materials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turned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</a:t>
            </a:r>
            <a:r>
              <a:rPr lang="de-DE" baseline="0" dirty="0" smtClean="0"/>
              <a:t>, </a:t>
            </a:r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internet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remanufacurirng</a:t>
            </a:r>
            <a:r>
              <a:rPr lang="de-DE" baseline="0" dirty="0" smtClean="0"/>
              <a:t> / </a:t>
            </a:r>
            <a:r>
              <a:rPr lang="de-DE" baseline="0" dirty="0" err="1" smtClean="0"/>
              <a:t>repairing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advanced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materials</a:t>
            </a:r>
            <a:endParaRPr lang="de-DE" baseline="0" dirty="0" smtClean="0"/>
          </a:p>
          <a:p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:</a:t>
            </a:r>
          </a:p>
          <a:p>
            <a:r>
              <a:rPr lang="de-DE" dirty="0" err="1" smtClean="0"/>
              <a:t>Mainly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sector</a:t>
            </a:r>
            <a:r>
              <a:rPr lang="de-DE" dirty="0" smtClean="0"/>
              <a:t>: </a:t>
            </a:r>
            <a:r>
              <a:rPr lang="de-DE" dirty="0" err="1" smtClean="0"/>
              <a:t>Consumter</a:t>
            </a:r>
            <a:r>
              <a:rPr lang="de-DE" dirty="0" smtClean="0"/>
              <a:t> </a:t>
            </a:r>
            <a:r>
              <a:rPr lang="de-DE" dirty="0" err="1" smtClean="0"/>
              <a:t>goods</a:t>
            </a:r>
            <a:r>
              <a:rPr lang="de-DE" dirty="0" smtClean="0"/>
              <a:t>, e.g. </a:t>
            </a:r>
            <a:r>
              <a:rPr lang="de-DE" dirty="0" err="1" smtClean="0"/>
              <a:t>bicycles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516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25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085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527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20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36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All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shown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on a </a:t>
            </a:r>
            <a:r>
              <a:rPr lang="de-DE" dirty="0" err="1" smtClean="0"/>
              <a:t>webbased</a:t>
            </a:r>
            <a:r>
              <a:rPr lang="de-DE" dirty="0" smtClean="0"/>
              <a:t> </a:t>
            </a:r>
            <a:r>
              <a:rPr lang="de-DE" dirty="0" err="1" smtClean="0"/>
              <a:t>remanufacturing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r>
              <a:rPr lang="de-DE" dirty="0" err="1" smtClean="0"/>
              <a:t>toolkit</a:t>
            </a:r>
            <a:r>
              <a:rPr lang="de-DE" dirty="0" smtClean="0"/>
              <a:t> in April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Information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Sector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improve</a:t>
            </a:r>
            <a:r>
              <a:rPr lang="de-DE" dirty="0" smtClean="0"/>
              <a:t> </a:t>
            </a:r>
            <a:r>
              <a:rPr lang="de-DE" dirty="0" err="1" smtClean="0"/>
              <a:t>remanufacturing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Todays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tomorrows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pagers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0" indent="0">
              <a:buFontTx/>
              <a:buNone/>
            </a:pPr>
            <a:r>
              <a:rPr lang="de-DE" dirty="0" smtClean="0"/>
              <a:t>The </a:t>
            </a:r>
            <a:r>
              <a:rPr lang="de-DE" dirty="0" err="1" smtClean="0"/>
              <a:t>toolkit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updated</a:t>
            </a:r>
            <a:r>
              <a:rPr lang="de-DE" dirty="0" smtClean="0"/>
              <a:t> </a:t>
            </a:r>
            <a:r>
              <a:rPr lang="de-DE" dirty="0" err="1" smtClean="0"/>
              <a:t>regularly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2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579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participate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ERN</a:t>
            </a:r>
          </a:p>
          <a:p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still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assessed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studies</a:t>
            </a:r>
            <a:endParaRPr lang="de-DE" baseline="0" dirty="0" smtClean="0"/>
          </a:p>
          <a:p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interested</a:t>
            </a:r>
            <a:r>
              <a:rPr lang="de-DE" baseline="0" dirty="0" smtClean="0"/>
              <a:t> in, </a:t>
            </a:r>
            <a:r>
              <a:rPr lang="de-DE" baseline="0" dirty="0" err="1" smtClean="0"/>
              <a:t>please</a:t>
            </a:r>
            <a:r>
              <a:rPr lang="de-DE" baseline="0" dirty="0" smtClean="0"/>
              <a:t> do not </a:t>
            </a:r>
            <a:r>
              <a:rPr lang="de-DE" baseline="0" dirty="0" err="1" smtClean="0"/>
              <a:t>hesitate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30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</a:t>
            </a:r>
            <a:r>
              <a:rPr lang="de-DE" baseline="0" dirty="0" smtClean="0"/>
              <a:t>, I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day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70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58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70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47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 current remanufacturing processes</a:t>
            </a:r>
          </a:p>
          <a:p>
            <a:pPr lvl="1"/>
            <a:r>
              <a:rPr lang="en-GB" dirty="0" smtClean="0"/>
              <a:t>Technical processes e.g. cleaning technologies </a:t>
            </a:r>
          </a:p>
          <a:p>
            <a:pPr lvl="1"/>
            <a:r>
              <a:rPr lang="en-GB" dirty="0" smtClean="0"/>
              <a:t>Organizational processes e.g. production control and planning</a:t>
            </a:r>
            <a:endParaRPr lang="en-US" dirty="0" smtClean="0"/>
          </a:p>
          <a:p>
            <a:r>
              <a:rPr lang="en-US" dirty="0" smtClean="0"/>
              <a:t>Collect and disseminate information including best practices and challenges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Educate people in seminars and discuss key topics</a:t>
            </a:r>
          </a:p>
          <a:p>
            <a:r>
              <a:rPr lang="en-US" dirty="0" smtClean="0"/>
              <a:t>Publish remanufacturing processes toolkit</a:t>
            </a:r>
          </a:p>
          <a:p>
            <a:r>
              <a:rPr lang="en-US" dirty="0" smtClean="0"/>
              <a:t>Initialize research projects to address challenges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308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dirty="0" smtClean="0"/>
              <a:t> electronic </a:t>
            </a:r>
            <a:r>
              <a:rPr lang="de-DE" dirty="0" err="1" smtClean="0"/>
              <a:t>components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necessary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entrance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diagnosis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36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22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Literature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market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endParaRPr lang="de-DE" baseline="0" dirty="0" smtClean="0"/>
          </a:p>
          <a:p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European </a:t>
            </a:r>
            <a:r>
              <a:rPr lang="de-DE" baseline="0" dirty="0" err="1" smtClean="0"/>
              <a:t>companies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remanufacture</a:t>
            </a:r>
            <a:r>
              <a:rPr lang="de-DE" baseline="0" dirty="0" smtClean="0"/>
              <a:t>?</a:t>
            </a:r>
          </a:p>
          <a:p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processes</a:t>
            </a:r>
            <a:endParaRPr lang="de-DE" baseline="0" dirty="0" smtClean="0"/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9 </a:t>
            </a:r>
            <a:r>
              <a:rPr lang="de-DE" baseline="0" dirty="0" err="1" smtClean="0"/>
              <a:t>industry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sectors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en-US" dirty="0" smtClean="0">
                <a:hlinkClick r:id="rId3"/>
              </a:rPr>
              <a:t>Aerospace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Automotive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Consumer goods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Furniture/office furniture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Heavy duty and off road equipment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Machinery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Marine Industry</a:t>
            </a:r>
            <a:endParaRPr lang="en-US" dirty="0" smtClean="0"/>
          </a:p>
          <a:p>
            <a:r>
              <a:rPr lang="en-US" dirty="0" smtClean="0">
                <a:hlinkClick r:id="rId10"/>
              </a:rPr>
              <a:t>Medical equipment</a:t>
            </a:r>
            <a:endParaRPr lang="en-US" dirty="0" smtClean="0"/>
          </a:p>
          <a:p>
            <a:r>
              <a:rPr lang="en-US" dirty="0" smtClean="0">
                <a:hlinkClick r:id="rId11"/>
              </a:rPr>
              <a:t>Rail industry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05C3-8C2C-47FF-8417-D855EEB2EA6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95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504000" y="504000"/>
            <a:ext cx="9064625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</p:spPr>
        <p:txBody>
          <a:bodyPr lIns="100803" tIns="50402" rIns="100803" bIns="50402"/>
          <a:lstStyle/>
          <a:p>
            <a:pPr>
              <a:defRPr/>
            </a:pPr>
            <a:endParaRPr lang="de-DE"/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504000" y="6732000"/>
            <a:ext cx="906462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</p:spPr>
        <p:txBody>
          <a:bodyPr lIns="100803" tIns="50402" rIns="100803" bIns="50402"/>
          <a:lstStyle/>
          <a:p>
            <a:pPr>
              <a:defRPr/>
            </a:pPr>
            <a:endParaRPr lang="de-DE"/>
          </a:p>
        </p:txBody>
      </p:sp>
      <p:pic>
        <p:nvPicPr>
          <p:cNvPr id="6" name="Picture 31" descr="umsich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9"/>
          <a:stretch>
            <a:fillRect/>
          </a:stretch>
        </p:blipFill>
        <p:spPr bwMode="auto">
          <a:xfrm>
            <a:off x="8010525" y="6943725"/>
            <a:ext cx="15621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504000" y="7092000"/>
            <a:ext cx="319563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de-DE" sz="900" dirty="0" smtClean="0">
                <a:latin typeface="Frutiger LT Com 45 Light" pitchFamily="34" charset="0"/>
              </a:rPr>
              <a:t>© </a:t>
            </a:r>
            <a:r>
              <a:rPr lang="en-US" sz="900" noProof="0" dirty="0" err="1" smtClean="0">
                <a:latin typeface="Frutiger LT Com 45 Light" pitchFamily="34" charset="0"/>
              </a:rPr>
              <a:t>Fraunhofer</a:t>
            </a:r>
            <a:r>
              <a:rPr lang="en-US" sz="900" baseline="0" noProof="0" dirty="0" smtClean="0">
                <a:latin typeface="Frutiger LT Com 45 Light" pitchFamily="34" charset="0"/>
              </a:rPr>
              <a:t> Project Group Process Innovation</a:t>
            </a:r>
            <a:r>
              <a:rPr lang="en-US" sz="900" noProof="0" dirty="0" smtClean="0">
                <a:latin typeface="Frutiger LT Com 45 Light" pitchFamily="34" charset="0"/>
              </a:rPr>
              <a:t>, </a:t>
            </a:r>
            <a:r>
              <a:rPr lang="de-DE" sz="900" dirty="0" smtClean="0">
                <a:latin typeface="Frutiger LT Com 45 Light" pitchFamily="34" charset="0"/>
              </a:rPr>
              <a:t>Bayreuth </a:t>
            </a:r>
            <a:endParaRPr lang="de-DE" sz="900" dirty="0">
              <a:latin typeface="Frutiger LT Com 45 Light" pitchFamily="34" charset="0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504000" y="6804000"/>
            <a:ext cx="58674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de-DE" sz="900" dirty="0" smtClean="0">
                <a:latin typeface="+mj-lt"/>
              </a:rPr>
              <a:t>Slide  </a:t>
            </a:r>
            <a:fld id="{379D3064-94B8-4C07-A3CB-DCFA0FFBD27E}" type="slidenum">
              <a:rPr lang="de-DE" sz="900" smtClean="0">
                <a:latin typeface="+mj-lt"/>
              </a:rPr>
              <a:pPr>
                <a:spcAft>
                  <a:spcPts val="0"/>
                </a:spcAft>
                <a:defRPr/>
              </a:pPr>
              <a:t>‹N°›</a:t>
            </a:fld>
            <a:r>
              <a:rPr lang="de-DE" sz="900" dirty="0" smtClean="0">
                <a:latin typeface="+mj-lt"/>
              </a:rPr>
              <a:t> / 26 | </a:t>
            </a:r>
            <a:fld id="{B451580E-E356-4D53-80E4-76D084A38367}" type="datetime1">
              <a:rPr lang="de-DE" sz="900">
                <a:latin typeface="+mj-lt"/>
              </a:rPr>
              <a:pPr>
                <a:spcAft>
                  <a:spcPts val="0"/>
                </a:spcAft>
                <a:defRPr/>
              </a:pPr>
              <a:t>15.03.2016</a:t>
            </a:fld>
            <a:r>
              <a:rPr lang="de-DE" sz="900" dirty="0">
                <a:latin typeface="+mj-lt"/>
              </a:rPr>
              <a:t> | </a:t>
            </a:r>
            <a:r>
              <a:rPr lang="de-DE" sz="900" dirty="0" smtClean="0">
                <a:latin typeface="+mj-lt"/>
              </a:rPr>
              <a:t>Steffen Butzer</a:t>
            </a:r>
            <a:endParaRPr lang="de-DE" sz="900" dirty="0">
              <a:latin typeface="+mj-lt"/>
            </a:endParaRPr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504000" y="3096000"/>
            <a:ext cx="906462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0803" tIns="50402" rIns="100803" bIns="50402"/>
          <a:lstStyle/>
          <a:p>
            <a:pPr>
              <a:defRPr/>
            </a:pPr>
            <a:endParaRPr lang="de-DE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4000" y="612000"/>
            <a:ext cx="9065562" cy="1151692"/>
          </a:xfrm>
        </p:spPr>
        <p:txBody>
          <a:bodyPr/>
          <a:lstStyle>
            <a:lvl1pPr>
              <a:defRPr sz="35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4000" y="1980000"/>
            <a:ext cx="9065562" cy="59509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578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612000"/>
            <a:ext cx="6480000" cy="324000"/>
          </a:xfrm>
        </p:spPr>
        <p:txBody>
          <a:bodyPr/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>
            <a:lvl1pPr marL="360000" indent="-360000">
              <a:defRPr/>
            </a:lvl1pPr>
            <a:lvl2pPr marL="648000" indent="-252000">
              <a:defRPr/>
            </a:lvl2pPr>
            <a:lvl3pPr marL="1008000" indent="-252000">
              <a:buFont typeface="Wingdings" pitchFamily="2" charset="2"/>
              <a:buChar char="§"/>
              <a:defRPr sz="1600">
                <a:latin typeface="+mj-lt"/>
              </a:defRPr>
            </a:lvl3pPr>
            <a:lvl4pPr marL="1368000" indent="-252000">
              <a:buFont typeface="Wingdings" pitchFamily="2" charset="2"/>
              <a:buChar char="§"/>
              <a:defRPr sz="1600">
                <a:latin typeface="+mj-lt"/>
              </a:defRPr>
            </a:lvl4pPr>
            <a:lvl5pPr marL="1728000" indent="-252000"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972000"/>
            <a:ext cx="6480000" cy="324000"/>
          </a:xfrm>
        </p:spPr>
        <p:txBody>
          <a:bodyPr/>
          <a:lstStyle>
            <a:lvl1pPr>
              <a:buNone/>
              <a:defRPr sz="2100" baseline="0">
                <a:latin typeface="Frutiger LT 56 Italic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Untertitelmaster einfügen</a:t>
            </a:r>
          </a:p>
        </p:txBody>
      </p:sp>
    </p:spTree>
    <p:extLst>
      <p:ext uri="{BB962C8B-B14F-4D97-AF65-F5344CB8AC3E}">
        <p14:creationId xmlns:p14="http://schemas.microsoft.com/office/powerpoint/2010/main" val="28267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00" y="612000"/>
            <a:ext cx="648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598613"/>
            <a:ext cx="90646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364" name="Line 4"/>
          <p:cNvSpPr>
            <a:spLocks noChangeShapeType="1"/>
          </p:cNvSpPr>
          <p:nvPr userDrawn="1"/>
        </p:nvSpPr>
        <p:spPr bwMode="auto">
          <a:xfrm>
            <a:off x="504000" y="6732000"/>
            <a:ext cx="906462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</p:spPr>
        <p:txBody>
          <a:bodyPr lIns="100803" tIns="50402" rIns="100803" bIns="50402"/>
          <a:lstStyle/>
          <a:p>
            <a:pPr>
              <a:defRPr/>
            </a:pPr>
            <a:endParaRPr lang="de-DE" dirty="0"/>
          </a:p>
        </p:txBody>
      </p:sp>
      <p:sp>
        <p:nvSpPr>
          <p:cNvPr id="15365" name="Text Box 5"/>
          <p:cNvSpPr txBox="1">
            <a:spLocks noChangeArrowheads="1"/>
          </p:cNvSpPr>
          <p:nvPr userDrawn="1"/>
        </p:nvSpPr>
        <p:spPr bwMode="auto">
          <a:xfrm>
            <a:off x="504000" y="7092000"/>
            <a:ext cx="319563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de-DE" sz="900" dirty="0" smtClean="0">
                <a:latin typeface="Frutiger LT Com 45 Light" pitchFamily="34" charset="0"/>
              </a:rPr>
              <a:t>© </a:t>
            </a:r>
            <a:r>
              <a:rPr lang="en-US" sz="900" noProof="0" dirty="0" err="1" smtClean="0">
                <a:latin typeface="Frutiger LT Com 45 Light" pitchFamily="34" charset="0"/>
              </a:rPr>
              <a:t>Fraunhofer</a:t>
            </a:r>
            <a:r>
              <a:rPr lang="en-US" sz="900" noProof="0" dirty="0" smtClean="0">
                <a:latin typeface="Frutiger LT Com 45 Light" pitchFamily="34" charset="0"/>
              </a:rPr>
              <a:t> Project Group Process Innovation, </a:t>
            </a:r>
            <a:r>
              <a:rPr lang="de-DE" sz="900" dirty="0" smtClean="0">
                <a:latin typeface="Frutiger LT Com 45 Light" pitchFamily="34" charset="0"/>
              </a:rPr>
              <a:t>Bayreuth </a:t>
            </a:r>
            <a:endParaRPr lang="de-DE" sz="900" dirty="0">
              <a:latin typeface="Frutiger LT Com 45 Light" pitchFamily="34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 userDrawn="1"/>
        </p:nvSpPr>
        <p:spPr bwMode="auto">
          <a:xfrm>
            <a:off x="504000" y="1368000"/>
            <a:ext cx="906462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0803" tIns="50402" rIns="100803" bIns="50402"/>
          <a:lstStyle/>
          <a:p>
            <a:pPr>
              <a:defRPr/>
            </a:pPr>
            <a:endParaRPr lang="de-DE"/>
          </a:p>
        </p:txBody>
      </p:sp>
      <p:sp>
        <p:nvSpPr>
          <p:cNvPr id="15369" name="Line 9"/>
          <p:cNvSpPr>
            <a:spLocks noChangeShapeType="1"/>
          </p:cNvSpPr>
          <p:nvPr userDrawn="1"/>
        </p:nvSpPr>
        <p:spPr bwMode="auto">
          <a:xfrm>
            <a:off x="504000" y="504000"/>
            <a:ext cx="9064625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</p:spPr>
        <p:txBody>
          <a:bodyPr lIns="100803" tIns="50402" rIns="100803" bIns="50402"/>
          <a:lstStyle/>
          <a:p>
            <a:pPr>
              <a:defRPr/>
            </a:pPr>
            <a:endParaRPr lang="de-DE"/>
          </a:p>
        </p:txBody>
      </p:sp>
      <p:pic>
        <p:nvPicPr>
          <p:cNvPr id="1032" name="Picture 10" descr="umsicht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9"/>
          <a:stretch>
            <a:fillRect/>
          </a:stretch>
        </p:blipFill>
        <p:spPr bwMode="auto">
          <a:xfrm>
            <a:off x="8010525" y="6943725"/>
            <a:ext cx="15621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504000" y="6804000"/>
            <a:ext cx="58674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900" dirty="0" smtClean="0">
                <a:latin typeface="+mj-lt"/>
              </a:rPr>
              <a:t>Slide  </a:t>
            </a:r>
            <a:fld id="{48A5729F-8384-41A5-A0F4-AE76F2656007}" type="slidenum">
              <a:rPr lang="de-DE" sz="900" smtClean="0">
                <a:latin typeface="+mj-lt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‹N°›</a:t>
            </a:fld>
            <a:r>
              <a:rPr lang="de-DE" sz="900" dirty="0" smtClean="0">
                <a:latin typeface="+mj-lt"/>
              </a:rPr>
              <a:t> </a:t>
            </a:r>
            <a:r>
              <a:rPr lang="de-DE" sz="900" dirty="0">
                <a:latin typeface="+mj-lt"/>
              </a:rPr>
              <a:t>/ </a:t>
            </a:r>
            <a:r>
              <a:rPr lang="de-DE" sz="900" dirty="0" smtClean="0">
                <a:latin typeface="+mj-lt"/>
              </a:rPr>
              <a:t>26 </a:t>
            </a:r>
            <a:r>
              <a:rPr lang="de-DE" sz="900" dirty="0">
                <a:latin typeface="+mj-lt"/>
              </a:rPr>
              <a:t>| </a:t>
            </a:r>
            <a:fld id="{B451580E-E356-4D53-80E4-76D084A38367}" type="datetime1">
              <a:rPr lang="de-DE" sz="900">
                <a:latin typeface="+mj-lt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15.03.2016</a:t>
            </a:fld>
            <a:r>
              <a:rPr lang="de-DE" sz="900" dirty="0">
                <a:latin typeface="+mj-lt"/>
              </a:rPr>
              <a:t> </a:t>
            </a:r>
            <a:r>
              <a:rPr lang="de-DE" sz="900" dirty="0" smtClean="0">
                <a:latin typeface="+mj-lt"/>
              </a:rPr>
              <a:t>|</a:t>
            </a:r>
            <a:r>
              <a:rPr lang="de-DE" sz="900" baseline="0" dirty="0" smtClean="0">
                <a:latin typeface="+mj-lt"/>
              </a:rPr>
              <a:t> Steffen Butzer</a:t>
            </a:r>
            <a:endParaRPr lang="de-DE" sz="900" dirty="0"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3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Frutiger LT Com 45 Light" pitchFamily="34" charset="0"/>
        </a:defRPr>
      </a:lvl5pPr>
      <a:lvl6pPr marL="504017" algn="l" rtl="0" fontAlgn="base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Frutiger LT Com 45 Light" pitchFamily="34" charset="0"/>
        </a:defRPr>
      </a:lvl6pPr>
      <a:lvl7pPr marL="1008035" algn="l" rtl="0" fontAlgn="base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Frutiger LT Com 45 Light" pitchFamily="34" charset="0"/>
        </a:defRPr>
      </a:lvl7pPr>
      <a:lvl8pPr marL="1512052" algn="l" rtl="0" fontAlgn="base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Frutiger LT Com 45 Light" pitchFamily="34" charset="0"/>
        </a:defRPr>
      </a:lvl8pPr>
      <a:lvl9pPr marL="2016069" algn="l" rtl="0" fontAlgn="base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95288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n"/>
        <a:tabLst>
          <a:tab pos="395288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48000" indent="-252000" algn="l" defTabSz="395288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Wingdings" pitchFamily="2" charset="2"/>
        <a:buChar char="§"/>
        <a:tabLst>
          <a:tab pos="395288" algn="l"/>
        </a:tabLst>
        <a:defRPr sz="1600">
          <a:solidFill>
            <a:schemeClr val="tx1"/>
          </a:solidFill>
          <a:latin typeface="+mj-lt"/>
        </a:defRPr>
      </a:lvl2pPr>
      <a:lvl3pPr marL="1008000" indent="-252000" algn="l" defTabSz="395288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Wingdings" pitchFamily="2" charset="2"/>
        <a:buChar char="§"/>
        <a:tabLst>
          <a:tab pos="395288" algn="l"/>
        </a:tabLst>
        <a:defRPr sz="1600">
          <a:solidFill>
            <a:schemeClr val="tx1"/>
          </a:solidFill>
          <a:latin typeface="+mj-lt"/>
        </a:defRPr>
      </a:lvl3pPr>
      <a:lvl4pPr marL="1368000" indent="-252000" algn="l" defTabSz="395288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Wingdings" pitchFamily="2" charset="2"/>
        <a:buChar char="§"/>
        <a:tabLst>
          <a:tab pos="395288" algn="l"/>
        </a:tabLst>
        <a:defRPr sz="1600">
          <a:solidFill>
            <a:schemeClr val="tx1"/>
          </a:solidFill>
          <a:latin typeface="+mj-lt"/>
        </a:defRPr>
      </a:lvl4pPr>
      <a:lvl5pPr marL="1728000" indent="-252000" algn="l" defTabSz="395288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Wingdings" pitchFamily="2" charset="2"/>
        <a:buChar char="§"/>
        <a:tabLst>
          <a:tab pos="395288" algn="l"/>
        </a:tabLst>
        <a:defRPr sz="1600">
          <a:solidFill>
            <a:schemeClr val="tx1"/>
          </a:solidFill>
          <a:latin typeface="+mj-lt"/>
        </a:defRPr>
      </a:lvl5pPr>
      <a:lvl6pPr marL="2479836" indent="-3885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83853" indent="-3885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87870" indent="-3885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991887" indent="-3885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852425" y="6670765"/>
            <a:ext cx="9065562" cy="36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lang="de-DE" kern="0" dirty="0" smtClean="0">
              <a:latin typeface="+mn-lt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60000" algn="l" defTabSz="395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>
                <a:tab pos="395288" algn="l"/>
              </a:tabLst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D:\User\Freiberger\Eigene Bilder\FAN Bilder\Universität Bayreuth\Gesamt_Uni.jpg"/>
          <p:cNvPicPr>
            <a:picLocks noChangeAspect="1" noChangeArrowheads="1"/>
          </p:cNvPicPr>
          <p:nvPr/>
        </p:nvPicPr>
        <p:blipFill>
          <a:blip r:embed="rId3" cstate="screen"/>
          <a:srcRect l="3230"/>
          <a:stretch>
            <a:fillRect/>
          </a:stretch>
        </p:blipFill>
        <p:spPr bwMode="auto">
          <a:xfrm>
            <a:off x="5497209" y="5095246"/>
            <a:ext cx="4064304" cy="154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02809" y="5059612"/>
            <a:ext cx="4330473" cy="2101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lvl="0"/>
            <a:endParaRPr lang="en-US" sz="2000" kern="0" dirty="0" smtClean="0"/>
          </a:p>
          <a:p>
            <a:pPr lvl="0"/>
            <a:r>
              <a:rPr lang="en-US" sz="2000" kern="0" dirty="0" smtClean="0"/>
              <a:t>Grenoble, March</a:t>
            </a:r>
            <a:r>
              <a:rPr lang="de-DE" sz="2000" kern="0" dirty="0" smtClean="0"/>
              <a:t> 2016</a:t>
            </a:r>
            <a:endParaRPr lang="en-US" sz="1600" b="0" dirty="0" smtClean="0"/>
          </a:p>
          <a:p>
            <a:endParaRPr lang="en-US" dirty="0" smtClean="0"/>
          </a:p>
          <a:p>
            <a:r>
              <a:rPr lang="en-US" b="0" dirty="0" smtClean="0"/>
              <a:t>Dipl.-Wi. </a:t>
            </a:r>
            <a:r>
              <a:rPr lang="en-US" b="0" dirty="0" err="1" smtClean="0"/>
              <a:t>Ing</a:t>
            </a:r>
            <a:r>
              <a:rPr lang="en-US" b="0" dirty="0" smtClean="0"/>
              <a:t>. (FH) Steffen Butzer M.Sc.</a:t>
            </a:r>
          </a:p>
          <a:p>
            <a:r>
              <a:rPr lang="en-US" sz="2400" dirty="0" smtClean="0"/>
              <a:t>	</a:t>
            </a:r>
            <a:endParaRPr lang="en-US" sz="2000" dirty="0"/>
          </a:p>
        </p:txBody>
      </p:sp>
      <p:pic>
        <p:nvPicPr>
          <p:cNvPr id="1026" name="Picture 2" descr="Logo_ERN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2" y="3354075"/>
            <a:ext cx="2958576" cy="17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7181" t="43953" r="56436" b="10000"/>
          <a:stretch/>
        </p:blipFill>
        <p:spPr bwMode="auto">
          <a:xfrm>
            <a:off x="5497209" y="3259827"/>
            <a:ext cx="4064303" cy="158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4000" y="612000"/>
            <a:ext cx="9065562" cy="1151692"/>
          </a:xfrm>
        </p:spPr>
        <p:txBody>
          <a:bodyPr/>
          <a:lstStyle>
            <a:lvl1pPr>
              <a:defRPr sz="3500"/>
            </a:lvl1pPr>
          </a:lstStyle>
          <a:p>
            <a:r>
              <a:rPr lang="de-DE" dirty="0" smtClean="0"/>
              <a:t>ERN Workshop</a:t>
            </a:r>
            <a:br>
              <a:rPr lang="de-DE" dirty="0" smtClean="0"/>
            </a:br>
            <a:r>
              <a:rPr lang="de-DE" sz="2400" dirty="0" smtClean="0"/>
              <a:t>Best </a:t>
            </a:r>
            <a:r>
              <a:rPr lang="de-DE" sz="2400" dirty="0" err="1" smtClean="0"/>
              <a:t>practices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future</a:t>
            </a:r>
            <a:r>
              <a:rPr lang="de-DE" sz="2400" dirty="0" smtClean="0"/>
              <a:t> </a:t>
            </a:r>
            <a:r>
              <a:rPr lang="de-DE" sz="2400" dirty="0" err="1" smtClean="0"/>
              <a:t>challenges</a:t>
            </a:r>
            <a:r>
              <a:rPr lang="de-DE" sz="2400" dirty="0" smtClean="0"/>
              <a:t> in </a:t>
            </a:r>
            <a:r>
              <a:rPr lang="de-DE" sz="2400" dirty="0" err="1" smtClean="0"/>
              <a:t>remanufacturing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Remanufacturing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smtClean="0">
                <a:latin typeface="+mj-lt"/>
              </a:rPr>
              <a:t>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0452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Generic Remanufacturing Processes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54" y="2384233"/>
            <a:ext cx="5419129" cy="39367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1" y="1957597"/>
            <a:ext cx="5480190" cy="39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7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smtClean="0">
                <a:latin typeface="+mj-lt"/>
              </a:rPr>
              <a:t>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750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Case Studies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err="1" smtClean="0"/>
              <a:t>Remanufacturing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Assessment - </a:t>
            </a:r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48" y="1436447"/>
            <a:ext cx="8952983" cy="52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7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Case Studies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pagers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632" t="471" r="1092"/>
          <a:stretch/>
        </p:blipFill>
        <p:spPr>
          <a:xfrm>
            <a:off x="7085755" y="3429000"/>
            <a:ext cx="1914331" cy="28144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35" y="2975511"/>
            <a:ext cx="2134243" cy="31025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699" y="2492896"/>
            <a:ext cx="2325224" cy="33842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528" y="2034902"/>
            <a:ext cx="2486979" cy="36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07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Case Studies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Borg Automotive</a:t>
            </a:r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smtClean="0">
                <a:latin typeface="+mj-lt"/>
              </a:rPr>
              <a:t>Company </a:t>
            </a:r>
            <a:r>
              <a:rPr lang="de-DE" sz="1400" b="1" dirty="0" err="1" smtClean="0">
                <a:latin typeface="+mj-lt"/>
              </a:rPr>
              <a:t>and</a:t>
            </a:r>
            <a:r>
              <a:rPr lang="de-DE" sz="1400" b="1" dirty="0" smtClean="0">
                <a:latin typeface="+mj-lt"/>
              </a:rPr>
              <a:t> </a:t>
            </a:r>
            <a:r>
              <a:rPr lang="de-DE" sz="1400" b="1" dirty="0" err="1" smtClean="0">
                <a:latin typeface="+mj-lt"/>
              </a:rPr>
              <a:t>business</a:t>
            </a:r>
            <a:r>
              <a:rPr lang="de-DE" sz="1400" b="1" dirty="0" smtClean="0">
                <a:latin typeface="+mj-lt"/>
              </a:rPr>
              <a:t> </a:t>
            </a:r>
            <a:r>
              <a:rPr lang="de-DE" sz="1400" b="1" dirty="0" err="1" smtClean="0">
                <a:latin typeface="+mj-lt"/>
              </a:rPr>
              <a:t>model</a:t>
            </a:r>
            <a:r>
              <a:rPr lang="de-DE" sz="1400" b="1" dirty="0" smtClean="0">
                <a:latin typeface="+mj-lt"/>
              </a:rPr>
              <a:t>: </a:t>
            </a:r>
          </a:p>
          <a:p>
            <a:r>
              <a:rPr lang="de-DE" sz="1400" dirty="0" err="1" smtClean="0">
                <a:latin typeface="+mj-lt"/>
              </a:rPr>
              <a:t>One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of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Denmark‘s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largest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automotive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companies</a:t>
            </a:r>
            <a:endParaRPr lang="de-DE" sz="1400" dirty="0" smtClean="0">
              <a:latin typeface="+mj-lt"/>
            </a:endParaRPr>
          </a:p>
          <a:p>
            <a:r>
              <a:rPr lang="de-DE" sz="1400" dirty="0" err="1" smtClean="0">
                <a:latin typeface="+mj-lt"/>
              </a:rPr>
              <a:t>One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of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the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largest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independent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remanufacturing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companies</a:t>
            </a:r>
            <a:endParaRPr lang="de-DE" sz="1400" dirty="0" smtClean="0">
              <a:latin typeface="+mj-lt"/>
            </a:endParaRPr>
          </a:p>
          <a:p>
            <a:r>
              <a:rPr lang="de-DE" sz="1400" dirty="0" smtClean="0">
                <a:latin typeface="+mj-lt"/>
              </a:rPr>
              <a:t>40 </a:t>
            </a:r>
            <a:r>
              <a:rPr lang="de-DE" sz="1400" dirty="0" err="1" smtClean="0">
                <a:latin typeface="+mj-lt"/>
              </a:rPr>
              <a:t>years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of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experience</a:t>
            </a:r>
            <a:endParaRPr lang="de-DE" sz="1400" dirty="0" smtClean="0">
              <a:latin typeface="+mj-lt"/>
            </a:endParaRPr>
          </a:p>
          <a:p>
            <a:r>
              <a:rPr lang="de-DE" sz="1400" dirty="0" smtClean="0">
                <a:latin typeface="+mj-lt"/>
              </a:rPr>
              <a:t>More </a:t>
            </a:r>
            <a:r>
              <a:rPr lang="de-DE" sz="1400" dirty="0" err="1" smtClean="0">
                <a:latin typeface="+mj-lt"/>
              </a:rPr>
              <a:t>than</a:t>
            </a:r>
            <a:r>
              <a:rPr lang="de-DE" sz="1400" dirty="0" smtClean="0">
                <a:latin typeface="+mj-lt"/>
              </a:rPr>
              <a:t> 1000 </a:t>
            </a:r>
            <a:r>
              <a:rPr lang="de-DE" sz="1400" dirty="0" err="1" smtClean="0">
                <a:latin typeface="+mj-lt"/>
              </a:rPr>
              <a:t>employees</a:t>
            </a:r>
            <a:endParaRPr lang="de-DE" sz="1400" dirty="0" smtClean="0">
              <a:latin typeface="+mj-lt"/>
            </a:endParaRPr>
          </a:p>
          <a:p>
            <a:r>
              <a:rPr lang="de-DE" sz="1400" dirty="0" err="1" smtClean="0">
                <a:latin typeface="+mj-lt"/>
              </a:rPr>
              <a:t>Remanufacturer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of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the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year</a:t>
            </a:r>
            <a:r>
              <a:rPr lang="de-DE" sz="1400" dirty="0" smtClean="0">
                <a:latin typeface="+mj-lt"/>
              </a:rPr>
              <a:t> in 2015</a:t>
            </a:r>
          </a:p>
          <a:p>
            <a:endParaRPr lang="de-DE" sz="1400" dirty="0">
              <a:latin typeface="+mj-lt"/>
            </a:endParaRPr>
          </a:p>
          <a:p>
            <a:pPr marL="0" indent="0">
              <a:buNone/>
            </a:pPr>
            <a:r>
              <a:rPr lang="de-DE" sz="1400" b="1" dirty="0" smtClean="0">
                <a:latin typeface="+mj-lt"/>
              </a:rPr>
              <a:t>Products:</a:t>
            </a:r>
            <a:endParaRPr lang="de-DE" sz="1400" dirty="0">
              <a:latin typeface="+mj-lt"/>
            </a:endParaRPr>
          </a:p>
          <a:p>
            <a:r>
              <a:rPr lang="de-DE" sz="1400" dirty="0" smtClean="0">
                <a:latin typeface="+mj-lt"/>
              </a:rPr>
              <a:t>Wide </a:t>
            </a:r>
            <a:r>
              <a:rPr lang="de-DE" sz="1400" dirty="0" err="1" smtClean="0">
                <a:latin typeface="+mj-lt"/>
              </a:rPr>
              <a:t>and</a:t>
            </a:r>
            <a:r>
              <a:rPr lang="de-DE" sz="1400" dirty="0" smtClean="0">
                <a:latin typeface="+mj-lt"/>
              </a:rPr>
              <a:t> diverse </a:t>
            </a:r>
            <a:r>
              <a:rPr lang="de-DE" sz="1400" dirty="0" err="1" smtClean="0">
                <a:latin typeface="+mj-lt"/>
              </a:rPr>
              <a:t>range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of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brands</a:t>
            </a:r>
            <a:endParaRPr lang="de-DE" sz="1400" dirty="0" smtClean="0">
              <a:latin typeface="+mj-lt"/>
            </a:endParaRPr>
          </a:p>
          <a:p>
            <a:r>
              <a:rPr lang="de-DE" sz="1400" dirty="0" smtClean="0">
                <a:latin typeface="+mj-lt"/>
              </a:rPr>
              <a:t>Commercial </a:t>
            </a:r>
            <a:r>
              <a:rPr lang="de-DE" sz="1400" dirty="0" err="1" smtClean="0">
                <a:latin typeface="+mj-lt"/>
              </a:rPr>
              <a:t>vehicles</a:t>
            </a:r>
            <a:r>
              <a:rPr lang="de-DE" sz="1400" dirty="0" smtClean="0">
                <a:latin typeface="+mj-lt"/>
              </a:rPr>
              <a:t>, passenger </a:t>
            </a:r>
            <a:r>
              <a:rPr lang="de-DE" sz="1400" dirty="0" err="1" smtClean="0">
                <a:latin typeface="+mj-lt"/>
              </a:rPr>
              <a:t>cars</a:t>
            </a:r>
            <a:r>
              <a:rPr lang="de-DE" sz="1400" dirty="0" smtClean="0">
                <a:latin typeface="+mj-lt"/>
              </a:rPr>
              <a:t>, marine </a:t>
            </a:r>
            <a:r>
              <a:rPr lang="de-DE" sz="1400" dirty="0" err="1" smtClean="0">
                <a:latin typeface="+mj-lt"/>
              </a:rPr>
              <a:t>and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agricultural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sector</a:t>
            </a:r>
            <a:endParaRPr lang="de-DE" sz="1400" dirty="0" smtClean="0">
              <a:latin typeface="+mj-lt"/>
            </a:endParaRPr>
          </a:p>
          <a:p>
            <a:r>
              <a:rPr lang="de-DE" sz="1400" dirty="0" err="1" smtClean="0">
                <a:latin typeface="+mj-lt"/>
              </a:rPr>
              <a:t>Alternators</a:t>
            </a:r>
            <a:r>
              <a:rPr lang="de-DE" sz="1400" dirty="0" smtClean="0">
                <a:latin typeface="+mj-lt"/>
              </a:rPr>
              <a:t>, </a:t>
            </a:r>
            <a:r>
              <a:rPr lang="de-DE" sz="1400" dirty="0" err="1" smtClean="0">
                <a:latin typeface="+mj-lt"/>
              </a:rPr>
              <a:t>starters</a:t>
            </a:r>
            <a:r>
              <a:rPr lang="de-DE" sz="1400" dirty="0" smtClean="0">
                <a:latin typeface="+mj-lt"/>
              </a:rPr>
              <a:t>, </a:t>
            </a:r>
            <a:r>
              <a:rPr lang="de-DE" sz="1400" dirty="0" err="1" smtClean="0">
                <a:latin typeface="+mj-lt"/>
              </a:rPr>
              <a:t>steering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racks</a:t>
            </a:r>
            <a:endParaRPr lang="de-DE" sz="1400" dirty="0">
              <a:latin typeface="+mj-lt"/>
            </a:endParaRPr>
          </a:p>
          <a:p>
            <a:pPr marL="0" lvl="0" indent="0">
              <a:buClr>
                <a:srgbClr val="179C7D"/>
              </a:buClr>
              <a:buNone/>
            </a:pP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marL="0" lvl="0" indent="0">
              <a:buClr>
                <a:srgbClr val="179C7D"/>
              </a:buClr>
              <a:buNone/>
            </a:pPr>
            <a:r>
              <a:rPr lang="de-DE" sz="1400" b="1" dirty="0" err="1" smtClean="0">
                <a:solidFill>
                  <a:srgbClr val="000000"/>
                </a:solidFill>
                <a:latin typeface="Frutiger LT Com 45 Light"/>
              </a:rPr>
              <a:t>Remanufacturing</a:t>
            </a:r>
            <a:r>
              <a:rPr lang="de-DE" sz="1400" b="1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Frutiger LT Com 45 Light"/>
              </a:rPr>
              <a:t>process</a:t>
            </a:r>
            <a:r>
              <a:rPr lang="de-DE" sz="1400" b="1" dirty="0" smtClean="0">
                <a:solidFill>
                  <a:srgbClr val="000000"/>
                </a:solidFill>
                <a:latin typeface="Frutiger LT Com 45 Light"/>
              </a:rPr>
              <a:t>: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Disassembly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Cleaning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Inspection</a:t>
            </a:r>
            <a:r>
              <a:rPr lang="de-DE" sz="1400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&amp;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sorting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Reconditioning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&amp;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replacement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Reassembly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>
                <a:solidFill>
                  <a:srgbClr val="000000"/>
                </a:solidFill>
                <a:latin typeface="Frutiger LT Com 45 Light"/>
              </a:rPr>
              <a:t>F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inal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testing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  <a:p>
            <a:pPr marL="0" indent="0">
              <a:buClr>
                <a:srgbClr val="179C7D"/>
              </a:buClr>
              <a:buNone/>
            </a:pPr>
            <a:r>
              <a:rPr lang="de-DE" sz="1400" b="1" dirty="0" smtClean="0">
                <a:solidFill>
                  <a:srgbClr val="000000"/>
                </a:solidFill>
                <a:latin typeface="Frutiger LT Com 45 Light"/>
              </a:rPr>
              <a:t>Unique </a:t>
            </a: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characteristic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:</a:t>
            </a: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Produced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-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to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-order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concept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  <p:pic>
        <p:nvPicPr>
          <p:cNvPr id="11" name="Picture 6" descr="http://www.borgautomotive.com/fileadmin/_processed_/csm_Servo_pump_05_40569681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298" y="1329124"/>
            <a:ext cx="2376264" cy="1940616"/>
          </a:xfrm>
          <a:prstGeom prst="rect">
            <a:avLst/>
          </a:prstGeom>
          <a:noFill/>
        </p:spPr>
      </p:pic>
      <p:pic>
        <p:nvPicPr>
          <p:cNvPr id="12" name="Picture 2" descr="http://www.borgautomotive.com/fileadmin/_processed_/csm_Starter_lille_a9b05cd5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9778" y="3364436"/>
            <a:ext cx="1843303" cy="1308746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3592" y="5130245"/>
            <a:ext cx="1656184" cy="128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https://lh3.googleusercontent.com/-7EnccJ9RTcs/AAAAAAAAAAI/AAAAAAAAABI/E6IGuqONVsU/photo.jpg"/>
          <p:cNvPicPr>
            <a:picLocks noChangeAspect="1" noChangeArrowheads="1"/>
          </p:cNvPicPr>
          <p:nvPr/>
        </p:nvPicPr>
        <p:blipFill>
          <a:blip r:embed="rId6" cstate="print"/>
          <a:srcRect t="30240" b="31961"/>
          <a:stretch>
            <a:fillRect/>
          </a:stretch>
        </p:blipFill>
        <p:spPr bwMode="auto">
          <a:xfrm>
            <a:off x="7606212" y="567796"/>
            <a:ext cx="1963350" cy="7421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6216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Case Studies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Motorenservice Bieberstein GmbH</a:t>
            </a:r>
            <a:endParaRPr lang="de-DE" dirty="0"/>
          </a:p>
        </p:txBody>
      </p:sp>
      <p:sp>
        <p:nvSpPr>
          <p:cNvPr id="25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 marL="0" lvl="0" indent="0">
              <a:buClr>
                <a:srgbClr val="179C7D"/>
              </a:buClr>
              <a:buNone/>
            </a:pP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Company </a:t>
            </a: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and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business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model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: </a:t>
            </a:r>
          </a:p>
          <a:p>
            <a:pPr lvl="0">
              <a:buClr>
                <a:srgbClr val="179C7D"/>
              </a:buClr>
            </a:pP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Independent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remanufacturer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>
              <a:buClr>
                <a:srgbClr val="179C7D"/>
              </a:buClr>
            </a:pPr>
            <a:r>
              <a:rPr lang="de-DE" sz="1400" dirty="0">
                <a:solidFill>
                  <a:srgbClr val="000000"/>
                </a:solidFill>
                <a:latin typeface="Frutiger LT Com 45 Light"/>
              </a:rPr>
              <a:t>15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employees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86 </a:t>
            </a:r>
            <a:r>
              <a:rPr lang="de-DE" sz="1400" dirty="0" err="1">
                <a:solidFill>
                  <a:srgbClr val="000000"/>
                </a:solidFill>
                <a:latin typeface="Frutiger LT Com 45 Light"/>
              </a:rPr>
              <a:t>years</a:t>
            </a:r>
            <a:r>
              <a:rPr lang="de-DE" sz="1400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Frutiger LT Com 45 Light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Frutiger LT Com 45 Light"/>
              </a:rPr>
              <a:t>experience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marL="0" lvl="0" indent="0">
              <a:buClr>
                <a:srgbClr val="179C7D"/>
              </a:buClr>
              <a:buNone/>
            </a:pP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Products: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Diesel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engines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Agricultural</a:t>
            </a:r>
            <a:r>
              <a:rPr lang="de-DE" sz="1400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and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construction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machines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All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sizes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including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older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series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marL="0" lvl="0" indent="0">
              <a:buClr>
                <a:srgbClr val="179C7D"/>
              </a:buClr>
              <a:buNone/>
            </a:pP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marL="0" lvl="0" indent="0">
              <a:buClr>
                <a:srgbClr val="179C7D"/>
              </a:buClr>
              <a:buNone/>
            </a:pP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Remanufacturing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process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: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Incoming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analysis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Cost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estimation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Disassembly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Cleaning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Detailed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analysis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Reconditioning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and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replacement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Reassembly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lvl="0">
              <a:buClr>
                <a:srgbClr val="179C7D"/>
              </a:buClr>
            </a:pP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Final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testing</a:t>
            </a:r>
            <a:endParaRPr lang="de-DE" sz="1400" dirty="0" smtClean="0">
              <a:solidFill>
                <a:srgbClr val="000000"/>
              </a:solidFill>
              <a:latin typeface="Frutiger LT Com 45 Light"/>
            </a:endParaRPr>
          </a:p>
          <a:p>
            <a:pPr marL="0" lvl="0" indent="0">
              <a:buClr>
                <a:srgbClr val="179C7D"/>
              </a:buClr>
              <a:buNone/>
            </a:pPr>
            <a:endParaRPr lang="de-DE" sz="2400" dirty="0" smtClean="0">
              <a:solidFill>
                <a:srgbClr val="000000"/>
              </a:solidFill>
              <a:latin typeface="Frutiger LT Com 45 Light"/>
            </a:endParaRPr>
          </a:p>
          <a:p>
            <a:pPr marL="0" lvl="0" indent="0">
              <a:buClr>
                <a:srgbClr val="179C7D"/>
              </a:buClr>
              <a:buNone/>
            </a:pPr>
            <a:r>
              <a:rPr lang="de-DE" sz="1400" b="1" dirty="0" smtClean="0">
                <a:solidFill>
                  <a:srgbClr val="000000"/>
                </a:solidFill>
                <a:latin typeface="Frutiger LT Com 45 Light"/>
              </a:rPr>
              <a:t>Unique </a:t>
            </a:r>
            <a:r>
              <a:rPr lang="de-DE" sz="1400" b="1" dirty="0" err="1">
                <a:solidFill>
                  <a:srgbClr val="000000"/>
                </a:solidFill>
                <a:latin typeface="Frutiger LT Com 45 Light"/>
              </a:rPr>
              <a:t>characteristic</a:t>
            </a:r>
            <a:r>
              <a:rPr lang="de-DE" sz="1400" b="1" dirty="0">
                <a:solidFill>
                  <a:srgbClr val="000000"/>
                </a:solidFill>
                <a:latin typeface="Frutiger LT Com 45 Light"/>
              </a:rPr>
              <a:t>:</a:t>
            </a:r>
          </a:p>
          <a:p>
            <a:pPr lvl="0">
              <a:buClr>
                <a:srgbClr val="179C7D"/>
              </a:buClr>
            </a:pP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Extense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experience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in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the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sector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of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diesel</a:t>
            </a:r>
            <a:r>
              <a:rPr lang="de-DE" sz="1400" dirty="0" smtClean="0">
                <a:solidFill>
                  <a:srgbClr val="000000"/>
                </a:solidFill>
                <a:latin typeface="Frutiger LT Com 45 Light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Frutiger LT Com 45 Light"/>
              </a:rPr>
              <a:t>engines</a:t>
            </a:r>
            <a:endParaRPr lang="de-DE" sz="1400" dirty="0">
              <a:solidFill>
                <a:srgbClr val="000000"/>
              </a:solidFill>
              <a:latin typeface="Frutiger LT Com 45 Light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Picture 9" descr="C:\Users\schmidtc\Desktop\46043401_420x260.jpg"/>
          <p:cNvPicPr>
            <a:picLocks noChangeAspect="1" noChangeArrowheads="1"/>
          </p:cNvPicPr>
          <p:nvPr/>
        </p:nvPicPr>
        <p:blipFill>
          <a:blip r:embed="rId3" cstate="print"/>
          <a:srcRect l="-745" t="25226" r="-35" b="24424"/>
          <a:stretch>
            <a:fillRect/>
          </a:stretch>
        </p:blipFill>
        <p:spPr bwMode="auto">
          <a:xfrm>
            <a:off x="7352142" y="608468"/>
            <a:ext cx="2217420" cy="685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7" name="Picture 15" descr="ausgebauter Oldtimer-Motor"/>
          <p:cNvPicPr>
            <a:picLocks noChangeAspect="1" noChangeArrowheads="1"/>
          </p:cNvPicPr>
          <p:nvPr/>
        </p:nvPicPr>
        <p:blipFill>
          <a:blip r:embed="rId4" cstate="print"/>
          <a:srcRect l="5157" t="6297" r="3278" b="17509"/>
          <a:stretch>
            <a:fillRect/>
          </a:stretch>
        </p:blipFill>
        <p:spPr bwMode="auto">
          <a:xfrm>
            <a:off x="7719697" y="1800744"/>
            <a:ext cx="1849865" cy="1154110"/>
          </a:xfrm>
          <a:prstGeom prst="rect">
            <a:avLst/>
          </a:prstGeom>
          <a:noFill/>
        </p:spPr>
      </p:pic>
      <p:pic>
        <p:nvPicPr>
          <p:cNvPr id="9" name="Picture 13" descr="http://www.motorenservice-bieberstein.de/wp-content/uploads/2015/04/BF4L913-1-387x213.jpg"/>
          <p:cNvPicPr>
            <a:picLocks noChangeAspect="1" noChangeArrowheads="1"/>
          </p:cNvPicPr>
          <p:nvPr/>
        </p:nvPicPr>
        <p:blipFill>
          <a:blip r:embed="rId5" cstate="print"/>
          <a:srcRect l="15628" r="6234"/>
          <a:stretch>
            <a:fillRect/>
          </a:stretch>
        </p:blipFill>
        <p:spPr bwMode="auto">
          <a:xfrm>
            <a:off x="7769362" y="3321183"/>
            <a:ext cx="1800200" cy="1182777"/>
          </a:xfrm>
          <a:prstGeom prst="rect">
            <a:avLst/>
          </a:prstGeom>
          <a:noFill/>
        </p:spPr>
      </p:pic>
      <p:pic>
        <p:nvPicPr>
          <p:cNvPr id="10" name="Picture 11" descr="Motor vollständig mit Ölkühler, Ölfilter montiert"/>
          <p:cNvPicPr>
            <a:picLocks noChangeAspect="1" noChangeArrowheads="1"/>
          </p:cNvPicPr>
          <p:nvPr/>
        </p:nvPicPr>
        <p:blipFill>
          <a:blip r:embed="rId6" cstate="print"/>
          <a:srcRect l="5660" t="3243" r="30190" b="32902"/>
          <a:stretch>
            <a:fillRect/>
          </a:stretch>
        </p:blipFill>
        <p:spPr bwMode="auto">
          <a:xfrm>
            <a:off x="7773039" y="4878111"/>
            <a:ext cx="1796523" cy="1184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642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4756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Remanufacturing and Advanced Materials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Internet </a:t>
            </a:r>
            <a:r>
              <a:rPr lang="de-DE" dirty="0"/>
              <a:t>R</a:t>
            </a:r>
            <a:r>
              <a:rPr lang="de-DE" dirty="0" smtClean="0"/>
              <a:t>esearch</a:t>
            </a:r>
            <a:endParaRPr lang="de-DE" dirty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794762"/>
              </p:ext>
            </p:extLst>
          </p:nvPr>
        </p:nvGraphicFramePr>
        <p:xfrm>
          <a:off x="5415591" y="3933056"/>
          <a:ext cx="4040242" cy="235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3313"/>
              </p:ext>
            </p:extLst>
          </p:nvPr>
        </p:nvGraphicFramePr>
        <p:xfrm>
          <a:off x="681640" y="2115742"/>
          <a:ext cx="4733140" cy="286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669621" y="498965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Preliminary results</a:t>
            </a:r>
            <a:endParaRPr lang="en-US" sz="1400" dirty="0"/>
          </a:p>
        </p:txBody>
      </p:sp>
      <p:pic>
        <p:nvPicPr>
          <p:cNvPr id="9" name="Picture 6" descr="http://ax-lightness.de/uploads/tx_jfcloudzoom/ax-alpha_02.jpg"/>
          <p:cNvPicPr>
            <a:picLocks noChangeAspect="1" noChangeArrowheads="1"/>
          </p:cNvPicPr>
          <p:nvPr/>
        </p:nvPicPr>
        <p:blipFill>
          <a:blip r:embed="rId5" cstate="print"/>
          <a:srcRect l="14165" t="5556" r="15895" b="1852"/>
          <a:stretch>
            <a:fillRect/>
          </a:stretch>
        </p:blipFill>
        <p:spPr bwMode="auto">
          <a:xfrm>
            <a:off x="5645815" y="2543680"/>
            <a:ext cx="1789897" cy="1132846"/>
          </a:xfrm>
          <a:prstGeom prst="rect">
            <a:avLst/>
          </a:prstGeom>
          <a:noFill/>
        </p:spPr>
      </p:pic>
      <p:pic>
        <p:nvPicPr>
          <p:cNvPr id="10" name="Picture 8" descr="AX-Lightness 2009"/>
          <p:cNvPicPr>
            <a:picLocks noChangeAspect="1" noChangeArrowheads="1"/>
          </p:cNvPicPr>
          <p:nvPr/>
        </p:nvPicPr>
        <p:blipFill>
          <a:blip r:embed="rId6" cstate="print"/>
          <a:srcRect l="3312" t="3789" r="5666" b="12652"/>
          <a:stretch>
            <a:fillRect/>
          </a:stretch>
        </p:blipFill>
        <p:spPr bwMode="auto">
          <a:xfrm>
            <a:off x="7607485" y="2543680"/>
            <a:ext cx="1849498" cy="1132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510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585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r>
              <a:rPr lang="de-DE" sz="2400" dirty="0" smtClean="0">
                <a:latin typeface="+mj-lt"/>
              </a:rPr>
              <a:t>Case Studies</a:t>
            </a: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r>
              <a:rPr lang="de-DE" sz="2400" dirty="0" smtClean="0">
                <a:latin typeface="+mj-lt"/>
              </a:rPr>
              <a:t> Toolkit</a:t>
            </a: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9866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Todays and Tomorrows Challenges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SWOT Analysis - Today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65023" y="6453619"/>
            <a:ext cx="6849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Preliminary results based on a workshop in Bayreuth with 42 participants</a:t>
            </a:r>
            <a:endParaRPr lang="en-US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36" y="1478353"/>
            <a:ext cx="7767249" cy="49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75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Todays and Tomorrows Challenges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SWOT Analysis - Tomorrow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65023" y="6453619"/>
            <a:ext cx="6849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Preliminary results based on a workshop in Bayreuth with 42 participants</a:t>
            </a:r>
            <a:endParaRPr lang="en-US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467" y="1484571"/>
            <a:ext cx="7784769" cy="4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07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013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/>
              <a:t>Remanufacturing Processes Toolkit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Mock-</a:t>
            </a:r>
            <a:r>
              <a:rPr lang="de-DE" dirty="0" err="1" smtClean="0"/>
              <a:t>up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b="15778"/>
          <a:stretch/>
        </p:blipFill>
        <p:spPr>
          <a:xfrm>
            <a:off x="503999" y="1584000"/>
            <a:ext cx="5280400" cy="49380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399" y="3374534"/>
            <a:ext cx="3773762" cy="31526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399" y="1580859"/>
            <a:ext cx="3773762" cy="17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595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de-DE" sz="2400" dirty="0" err="1"/>
              <a:t>Remanufacturing</a:t>
            </a:r>
            <a:r>
              <a:rPr lang="de-DE" sz="2400" dirty="0"/>
              <a:t> </a:t>
            </a:r>
            <a:r>
              <a:rPr lang="de-DE" sz="2400" dirty="0" err="1"/>
              <a:t>Process</a:t>
            </a:r>
            <a:r>
              <a:rPr lang="de-DE" sz="2400" dirty="0"/>
              <a:t> Assessment</a:t>
            </a:r>
            <a:br>
              <a:rPr lang="de-DE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en-US" dirty="0"/>
              <a:t>How you can participate und profit</a:t>
            </a:r>
            <a:endParaRPr lang="de-DE" dirty="0"/>
          </a:p>
        </p:txBody>
      </p:sp>
      <p:pic>
        <p:nvPicPr>
          <p:cNvPr id="5" name="Picture 10" descr="CNC_bearbeit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96" y="1496146"/>
            <a:ext cx="20859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4790" r="3592" b="2647"/>
          <a:stretch>
            <a:fillRect/>
          </a:stretch>
        </p:blipFill>
        <p:spPr bwMode="auto">
          <a:xfrm>
            <a:off x="7521112" y="5151322"/>
            <a:ext cx="20859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:\Forschung\Projekte_FhG\2_Bearbeitung\080424_Wedlich\07_Layout\Impressionen\Variante_2_3D\s3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521111" y="3125123"/>
            <a:ext cx="2085975" cy="182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013" y="1496146"/>
            <a:ext cx="2403005" cy="4909430"/>
          </a:xfrm>
          <a:prstGeom prst="rect">
            <a:avLst/>
          </a:prstGeom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28568" y="1404273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28568" y="1861473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86651" y="2228850"/>
            <a:ext cx="3792165" cy="36839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 a part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benefit from the ERN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European Remanufacturing Network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Two-day assessment</a:t>
            </a:r>
            <a:br>
              <a:rPr kumimoji="0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 your remanufacturing operations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anose="020B0503030504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5.200.-€</a:t>
            </a:r>
            <a:endParaRPr kumimoji="0" lang="de-DE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1723014" y="4594225"/>
            <a:ext cx="1377950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600" b="1" i="0" u="none" strike="noStrike" cap="none" normalizeH="0" baseline="0" dirty="0" smtClean="0">
                <a:ln>
                  <a:noFill/>
                </a:ln>
                <a:solidFill>
                  <a:srgbClr val="E11515"/>
                </a:solidFill>
                <a:effectLst/>
                <a:latin typeface="Calibri" panose="020F0502020204030204" pitchFamily="34" charset="0"/>
              </a:rPr>
              <a:t>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6" descr="for f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33" y="4891852"/>
            <a:ext cx="31972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527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endParaRPr lang="de-DE" sz="3200" dirty="0" smtClean="0">
              <a:latin typeface="Frutiger LT 56 Italic" pitchFamily="34" charset="0"/>
            </a:endParaRPr>
          </a:p>
          <a:p>
            <a:endParaRPr lang="de-DE" sz="3200" dirty="0" smtClean="0">
              <a:latin typeface="Frutiger LT 56 Italic" pitchFamily="34" charset="0"/>
            </a:endParaRPr>
          </a:p>
          <a:p>
            <a:endParaRPr lang="de-DE" sz="3200" dirty="0" smtClean="0">
              <a:latin typeface="Frutiger LT 56 Italic" pitchFamily="34" charset="0"/>
            </a:endParaRPr>
          </a:p>
          <a:p>
            <a:endParaRPr lang="de-DE" sz="3200" dirty="0" smtClean="0">
              <a:latin typeface="Frutiger LT 56 Italic" pitchFamily="34" charset="0"/>
            </a:endParaRPr>
          </a:p>
          <a:p>
            <a:endParaRPr lang="de-DE" sz="3200" dirty="0" smtClean="0">
              <a:latin typeface="Frutiger LT 56 Italic" pitchFamily="34" charset="0"/>
            </a:endParaRPr>
          </a:p>
          <a:p>
            <a:pPr>
              <a:buNone/>
            </a:pPr>
            <a:endParaRPr lang="de-DE" sz="3200" dirty="0" smtClean="0">
              <a:latin typeface="Frutiger LT 56 Italic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03528" y="2562239"/>
            <a:ext cx="5278832" cy="2514754"/>
            <a:chOff x="296553" y="3389152"/>
            <a:chExt cx="5278832" cy="2514754"/>
          </a:xfrm>
        </p:grpSpPr>
        <p:sp>
          <p:nvSpPr>
            <p:cNvPr id="15" name="Rechteck 14"/>
            <p:cNvSpPr/>
            <p:nvPr/>
          </p:nvSpPr>
          <p:spPr bwMode="auto">
            <a:xfrm>
              <a:off x="296553" y="3389152"/>
              <a:ext cx="4514343" cy="250032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46800" rIns="90000" bIns="46800" anchor="ctr"/>
            <a:lstStyle/>
            <a:p>
              <a:pPr marL="182563" indent="-182563" algn="ctr" eaLnBrk="0" hangingPunct="0">
                <a:spcBef>
                  <a:spcPct val="50000"/>
                </a:spcBef>
                <a:tabLst>
                  <a:tab pos="1081088" algn="l"/>
                </a:tabLst>
                <a:defRPr/>
              </a:pPr>
              <a:endParaRPr lang="en-US" sz="2800">
                <a:latin typeface="Frutiger LT Com 45 Light" pitchFamily="34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08060" y="3998348"/>
              <a:ext cx="5267325" cy="525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762000" eaLnBrk="0" hangingPunct="0">
                <a:spcBef>
                  <a:spcPct val="50000"/>
                </a:spcBef>
                <a:buClr>
                  <a:srgbClr val="339966"/>
                </a:buClr>
                <a:buSzPct val="110000"/>
                <a:tabLst>
                  <a:tab pos="1711325" algn="l"/>
                </a:tabLst>
              </a:pPr>
              <a:r>
                <a:rPr lang="en-US" sz="1400" dirty="0" smtClean="0">
                  <a:latin typeface="Frutiger LT Com 45 Light" pitchFamily="34" charset="0"/>
                </a:rPr>
                <a:t>Steffen Butzer</a:t>
              </a:r>
              <a:br>
                <a:rPr lang="en-US" sz="1400" dirty="0" smtClean="0">
                  <a:latin typeface="Frutiger LT Com 45 Light" pitchFamily="34" charset="0"/>
                </a:rPr>
              </a:br>
              <a:r>
                <a:rPr lang="en-US" sz="1400" dirty="0" smtClean="0">
                  <a:latin typeface="Frutiger LT Com 45 Light" pitchFamily="34" charset="0"/>
                </a:rPr>
                <a:t>M.Sc., </a:t>
              </a:r>
              <a:r>
                <a:rPr lang="en-US" sz="1400" b="0" dirty="0" smtClean="0">
                  <a:latin typeface="Frutiger LT Com 45 Light" pitchFamily="34" charset="0"/>
                </a:rPr>
                <a:t>Dipl.-</a:t>
              </a:r>
              <a:r>
                <a:rPr lang="en-US" sz="1400" b="0" dirty="0" err="1" smtClean="0">
                  <a:latin typeface="Frutiger LT Com 45 Light" pitchFamily="34" charset="0"/>
                </a:rPr>
                <a:t>Wi</a:t>
              </a:r>
              <a:r>
                <a:rPr lang="en-US" sz="1400" b="0" dirty="0" smtClean="0">
                  <a:latin typeface="Frutiger LT Com 45 Light" pitchFamily="34" charset="0"/>
                </a:rPr>
                <a:t>. </a:t>
              </a:r>
              <a:r>
                <a:rPr lang="en-US" sz="1400" b="0" dirty="0" err="1" smtClean="0">
                  <a:latin typeface="Frutiger LT Com 45 Light" pitchFamily="34" charset="0"/>
                </a:rPr>
                <a:t>Ing</a:t>
              </a:r>
              <a:r>
                <a:rPr lang="en-US" sz="1400" b="0" dirty="0" smtClean="0">
                  <a:latin typeface="Frutiger LT Com 45 Light" pitchFamily="34" charset="0"/>
                </a:rPr>
                <a:t>. (FH)</a:t>
              </a:r>
              <a:endParaRPr lang="en-US" sz="1400" b="0" dirty="0">
                <a:latin typeface="Frutiger LT Com 45 Light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1667245" y="4535197"/>
              <a:ext cx="3143652" cy="1368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defTabSz="762000" eaLnBrk="0" hangingPunct="0">
                <a:spcBef>
                  <a:spcPct val="50000"/>
                </a:spcBef>
                <a:buClr>
                  <a:srgbClr val="339966"/>
                </a:buClr>
                <a:buSzPct val="110000"/>
                <a:tabLst>
                  <a:tab pos="804863" algn="l"/>
                </a:tabLst>
              </a:pPr>
              <a:r>
                <a:rPr lang="en-US" sz="1200" b="0" dirty="0" err="1" smtClean="0">
                  <a:latin typeface="Frutiger LT Com 45 Light" pitchFamily="34" charset="0"/>
                </a:rPr>
                <a:t>Universitaetsstrasse</a:t>
              </a:r>
              <a:r>
                <a:rPr lang="en-US" sz="1200" b="0" dirty="0" smtClean="0">
                  <a:latin typeface="Frutiger LT Com 45 Light" pitchFamily="34" charset="0"/>
                </a:rPr>
                <a:t> </a:t>
              </a:r>
              <a:r>
                <a:rPr lang="en-US" sz="1200" dirty="0">
                  <a:latin typeface="Frutiger LT Com 45 Light" pitchFamily="34" charset="0"/>
                </a:rPr>
                <a:t>9</a:t>
              </a:r>
              <a:r>
                <a:rPr lang="en-US" sz="1200" b="0" dirty="0" smtClean="0">
                  <a:latin typeface="Frutiger LT Com 45 Light" pitchFamily="34" charset="0"/>
                </a:rPr>
                <a:t/>
              </a:r>
              <a:br>
                <a:rPr lang="en-US" sz="1200" b="0" dirty="0" smtClean="0">
                  <a:latin typeface="Frutiger LT Com 45 Light" pitchFamily="34" charset="0"/>
                </a:rPr>
              </a:br>
              <a:r>
                <a:rPr lang="en-US" sz="1200" b="0" dirty="0" smtClean="0">
                  <a:latin typeface="Frutiger LT Com 45 Light" pitchFamily="34" charset="0"/>
                </a:rPr>
                <a:t>95447 Bayreuth</a:t>
              </a:r>
            </a:p>
            <a:p>
              <a:pPr defTabSz="762000" eaLnBrk="0" hangingPunct="0">
                <a:spcBef>
                  <a:spcPct val="50000"/>
                </a:spcBef>
                <a:buClr>
                  <a:srgbClr val="339966"/>
                </a:buClr>
                <a:buSzPct val="110000"/>
                <a:tabLst>
                  <a:tab pos="804863" algn="l"/>
                </a:tabLst>
              </a:pPr>
              <a:r>
                <a:rPr lang="en-US" sz="1200" b="0" dirty="0" smtClean="0">
                  <a:latin typeface="Frutiger LT Com 45 Light" pitchFamily="34" charset="0"/>
                </a:rPr>
                <a:t>Phone	++49 (0) 921 / 78516 420</a:t>
              </a:r>
              <a:br>
                <a:rPr lang="en-US" sz="1200" b="0" dirty="0" smtClean="0">
                  <a:latin typeface="Frutiger LT Com 45 Light" pitchFamily="34" charset="0"/>
                </a:rPr>
              </a:br>
              <a:r>
                <a:rPr lang="en-US" sz="1200" b="0" dirty="0" smtClean="0">
                  <a:latin typeface="Frutiger LT Com 45 Light" pitchFamily="34" charset="0"/>
                </a:rPr>
                <a:t>Fax	++49 (0) 921 / 78516 105 steffen.butzer@uni-bayreuth.de</a:t>
              </a:r>
              <a:br>
                <a:rPr lang="en-US" sz="1200" b="0" dirty="0" smtClean="0">
                  <a:latin typeface="Frutiger LT Com 45 Light" pitchFamily="34" charset="0"/>
                </a:rPr>
              </a:br>
              <a:r>
                <a:rPr lang="en-US" sz="1200" b="0" dirty="0" smtClean="0">
                  <a:latin typeface="Frutiger LT Com 45 Light" pitchFamily="34" charset="0"/>
                </a:rPr>
                <a:t>www.regenerative-produktion.fraunhofer.de</a:t>
              </a:r>
              <a:endParaRPr lang="en-US" sz="1200" b="0" dirty="0">
                <a:latin typeface="Frutiger LT Com 45 Light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7311" y="3547647"/>
              <a:ext cx="2425032" cy="41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789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Introduction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de-DE" dirty="0" smtClean="0"/>
              <a:t>Bayreuth</a:t>
            </a:r>
            <a:endParaRPr lang="de-DE" dirty="0"/>
          </a:p>
        </p:txBody>
      </p:sp>
      <p:sp>
        <p:nvSpPr>
          <p:cNvPr id="25" name="Textfeld 23"/>
          <p:cNvSpPr txBox="1">
            <a:spLocks noChangeArrowheads="1"/>
          </p:cNvSpPr>
          <p:nvPr/>
        </p:nvSpPr>
        <p:spPr bwMode="auto">
          <a:xfrm>
            <a:off x="482454" y="6522013"/>
            <a:ext cx="1316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 b="0" dirty="0" smtClean="0"/>
              <a:t>Images: </a:t>
            </a:r>
            <a:r>
              <a:rPr lang="de-DE" sz="800" b="0" dirty="0"/>
              <a:t>maps.google.de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3438" t="33399" r="10000" b="10498"/>
          <a:stretch>
            <a:fillRect/>
          </a:stretch>
        </p:blipFill>
        <p:spPr bwMode="auto">
          <a:xfrm>
            <a:off x="471342" y="1694165"/>
            <a:ext cx="3860800" cy="366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feld 26"/>
          <p:cNvSpPr txBox="1"/>
          <p:nvPr/>
        </p:nvSpPr>
        <p:spPr>
          <a:xfrm>
            <a:off x="471342" y="1694165"/>
            <a:ext cx="1036053" cy="400110"/>
          </a:xfrm>
          <a:prstGeom prst="rect">
            <a:avLst/>
          </a:prstGeom>
          <a:solidFill>
            <a:schemeClr val="bg2">
              <a:lumMod val="20000"/>
              <a:lumOff val="80000"/>
              <a:alpha val="65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2000" dirty="0">
                <a:latin typeface="Frutiger LT Com 45 Light" pitchFamily="34" charset="0"/>
              </a:rPr>
              <a:t>Europe</a:t>
            </a:r>
          </a:p>
        </p:txBody>
      </p:sp>
      <p:grpSp>
        <p:nvGrpSpPr>
          <p:cNvPr id="28" name="Gruppieren 26"/>
          <p:cNvGrpSpPr>
            <a:grpSpLocks/>
          </p:cNvGrpSpPr>
          <p:nvPr/>
        </p:nvGrpSpPr>
        <p:grpSpPr bwMode="auto">
          <a:xfrm>
            <a:off x="2860529" y="2278764"/>
            <a:ext cx="2943225" cy="3889375"/>
            <a:chOff x="2707663" y="1844005"/>
            <a:chExt cx="2943813" cy="3889562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4063" t="32031" r="21406" b="10938"/>
            <a:stretch>
              <a:fillRect/>
            </a:stretch>
          </p:blipFill>
          <p:spPr bwMode="auto">
            <a:xfrm>
              <a:off x="2707663" y="1844005"/>
              <a:ext cx="2943813" cy="3889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feld 29"/>
            <p:cNvSpPr txBox="1"/>
            <p:nvPr/>
          </p:nvSpPr>
          <p:spPr>
            <a:xfrm>
              <a:off x="2707663" y="1844005"/>
              <a:ext cx="1282979" cy="400129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6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2000" dirty="0">
                  <a:latin typeface="Frutiger LT Com 45 Light" pitchFamily="34" charset="0"/>
                </a:rPr>
                <a:t>Germany</a:t>
              </a:r>
            </a:p>
          </p:txBody>
        </p:sp>
        <p:sp>
          <p:nvSpPr>
            <p:cNvPr id="31" name="Ellipse 19"/>
            <p:cNvSpPr>
              <a:spLocks noChangeArrowheads="1"/>
            </p:cNvSpPr>
            <p:nvPr/>
          </p:nvSpPr>
          <p:spPr bwMode="auto">
            <a:xfrm>
              <a:off x="4582927" y="5181600"/>
              <a:ext cx="36000" cy="36000"/>
            </a:xfrm>
            <a:prstGeom prst="ellipse">
              <a:avLst/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532065" y="5157277"/>
              <a:ext cx="597019" cy="200035"/>
            </a:xfrm>
            <a:prstGeom prst="rect">
              <a:avLst/>
            </a:prstGeom>
            <a:noFill/>
            <a:ln>
              <a:noFill/>
            </a:ln>
            <a:effectLst>
              <a:outerShdw blurRad="63500" sx="185000" sy="185000" algn="ctr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700" dirty="0" err="1">
                  <a:latin typeface="Calibri" pitchFamily="34" charset="0"/>
                </a:rPr>
                <a:t>Munich</a:t>
              </a:r>
              <a:endParaRPr lang="de-DE" sz="700" dirty="0">
                <a:latin typeface="Calibri" pitchFamily="34" charset="0"/>
              </a:endParaRPr>
            </a:p>
          </p:txBody>
        </p:sp>
      </p:grpSp>
      <p:sp>
        <p:nvSpPr>
          <p:cNvPr id="33" name="Ellipse 32"/>
          <p:cNvSpPr>
            <a:spLocks noChangeArrowheads="1"/>
          </p:cNvSpPr>
          <p:nvPr/>
        </p:nvSpPr>
        <p:spPr bwMode="auto">
          <a:xfrm>
            <a:off x="4617840" y="4823528"/>
            <a:ext cx="143995" cy="143952"/>
          </a:xfrm>
          <a:prstGeom prst="ellipse">
            <a:avLst/>
          </a:prstGeom>
          <a:solidFill>
            <a:srgbClr val="179C7D"/>
          </a:solidFill>
          <a:ln w="127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cxnSp>
        <p:nvCxnSpPr>
          <p:cNvPr id="34" name="Gerade Verbindung mit Pfeil 33"/>
          <p:cNvCxnSpPr/>
          <p:nvPr/>
        </p:nvCxnSpPr>
        <p:spPr bwMode="auto">
          <a:xfrm rot="5400000">
            <a:off x="4615768" y="3968601"/>
            <a:ext cx="1012688" cy="772926"/>
          </a:xfrm>
          <a:prstGeom prst="straightConnector1">
            <a:avLst/>
          </a:prstGeom>
          <a:noFill/>
          <a:ln w="38100" cap="flat" cmpd="sng" algn="ctr">
            <a:solidFill>
              <a:srgbClr val="4C636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feld 34"/>
          <p:cNvSpPr txBox="1"/>
          <p:nvPr/>
        </p:nvSpPr>
        <p:spPr bwMode="auto">
          <a:xfrm>
            <a:off x="4574808" y="4938536"/>
            <a:ext cx="598487" cy="200025"/>
          </a:xfrm>
          <a:prstGeom prst="rect">
            <a:avLst/>
          </a:prstGeom>
          <a:noFill/>
          <a:effectLst>
            <a:outerShdw blurRad="63500" sx="185000" sy="185000" algn="ctr" rotWithShape="0">
              <a:schemeClr val="bg1"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700" dirty="0">
                <a:latin typeface="Calibri" pitchFamily="34" charset="0"/>
              </a:rPr>
              <a:t>Bayreuth</a:t>
            </a:r>
          </a:p>
        </p:txBody>
      </p:sp>
      <p:pic>
        <p:nvPicPr>
          <p:cNvPr id="36" name="Picture 119" descr="IMG_09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2099" y="1648445"/>
            <a:ext cx="18034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17" descr="EremitageSonnentempel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8094" y="2895903"/>
            <a:ext cx="2162175" cy="167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118" descr="Festspielha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0767" y="4299253"/>
            <a:ext cx="2689225" cy="215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Gruppieren 38"/>
          <p:cNvGrpSpPr/>
          <p:nvPr/>
        </p:nvGrpSpPr>
        <p:grpSpPr>
          <a:xfrm>
            <a:off x="5508575" y="1729664"/>
            <a:ext cx="2362200" cy="2408685"/>
            <a:chOff x="2797175" y="1033689"/>
            <a:chExt cx="2362200" cy="2408685"/>
          </a:xfrm>
        </p:grpSpPr>
        <p:sp>
          <p:nvSpPr>
            <p:cNvPr id="40" name="Textfeld 39"/>
            <p:cNvSpPr txBox="1"/>
            <p:nvPr/>
          </p:nvSpPr>
          <p:spPr bwMode="auto">
            <a:xfrm>
              <a:off x="2797175" y="1429515"/>
              <a:ext cx="2362200" cy="2012859"/>
            </a:xfrm>
            <a:prstGeom prst="rect">
              <a:avLst/>
            </a:prstGeom>
            <a:solidFill>
              <a:srgbClr val="179C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180975" indent="-180975" eaLnBrk="0" hangingPunct="0"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de-DE" sz="1600" b="0" dirty="0">
                  <a:latin typeface="Frutiger LT Com 45 Light" pitchFamily="34" charset="0"/>
                </a:rPr>
                <a:t>Population: </a:t>
              </a:r>
              <a:r>
                <a:rPr lang="de-DE" sz="1600" b="0" dirty="0" smtClean="0">
                  <a:latin typeface="Frutiger LT Com 45 Light" pitchFamily="34" charset="0"/>
                </a:rPr>
                <a:t>75,000</a:t>
              </a:r>
              <a:endParaRPr lang="de-DE" sz="1600" b="0" dirty="0">
                <a:latin typeface="Frutiger LT Com 45 Light" pitchFamily="34" charset="0"/>
              </a:endParaRPr>
            </a:p>
            <a:p>
              <a:pPr marL="180975" indent="-180975" eaLnBrk="0" hangingPunct="0"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de-DE" sz="1600" b="0" dirty="0">
                  <a:latin typeface="Frutiger LT Com 45 Light" pitchFamily="34" charset="0"/>
                </a:rPr>
                <a:t>World-</a:t>
              </a:r>
              <a:r>
                <a:rPr lang="de-DE" sz="1600" b="0" dirty="0" err="1">
                  <a:latin typeface="Frutiger LT Com 45 Light" pitchFamily="34" charset="0"/>
                </a:rPr>
                <a:t>renowned</a:t>
              </a:r>
              <a:r>
                <a:rPr lang="de-DE" sz="1600" b="0" dirty="0">
                  <a:latin typeface="Frutiger LT Com 45 Light" pitchFamily="34" charset="0"/>
                </a:rPr>
                <a:t> </a:t>
              </a:r>
              <a:r>
                <a:rPr lang="de-DE" sz="1600" b="0" dirty="0" err="1">
                  <a:latin typeface="Frutiger LT Com 45 Light" pitchFamily="34" charset="0"/>
                </a:rPr>
                <a:t>for</a:t>
              </a:r>
              <a:r>
                <a:rPr lang="de-DE" sz="1600" b="0" dirty="0">
                  <a:latin typeface="Frutiger LT Com 45 Light" pitchFamily="34" charset="0"/>
                </a:rPr>
                <a:t> </a:t>
              </a:r>
              <a:br>
                <a:rPr lang="de-DE" sz="1600" b="0" dirty="0">
                  <a:latin typeface="Frutiger LT Com 45 Light" pitchFamily="34" charset="0"/>
                </a:rPr>
              </a:br>
              <a:r>
                <a:rPr lang="de-DE" sz="1600" b="0" dirty="0">
                  <a:latin typeface="Frutiger LT Com 45 Light" pitchFamily="34" charset="0"/>
                </a:rPr>
                <a:t>Richard Wagner Festival</a:t>
              </a:r>
            </a:p>
            <a:p>
              <a:pPr marL="180975" indent="-180975" eaLnBrk="0" hangingPunct="0"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de-DE" sz="1600" b="0" dirty="0">
                  <a:latin typeface="Frutiger LT Com 45 Light" pitchFamily="34" charset="0"/>
                </a:rPr>
                <a:t>Half </a:t>
              </a:r>
              <a:r>
                <a:rPr lang="de-DE" sz="1600" b="0" dirty="0" err="1">
                  <a:latin typeface="Frutiger LT Com 45 Light" pitchFamily="34" charset="0"/>
                </a:rPr>
                <a:t>way</a:t>
              </a:r>
              <a:r>
                <a:rPr lang="de-DE" sz="1600" b="0" dirty="0">
                  <a:latin typeface="Frutiger LT Com 45 Light" pitchFamily="34" charset="0"/>
                </a:rPr>
                <a:t> </a:t>
              </a:r>
              <a:r>
                <a:rPr lang="de-DE" sz="1600" b="0" dirty="0" err="1">
                  <a:latin typeface="Frutiger LT Com 45 Light" pitchFamily="34" charset="0"/>
                </a:rPr>
                <a:t>between</a:t>
              </a:r>
              <a:r>
                <a:rPr lang="de-DE" sz="1600" b="0" dirty="0">
                  <a:latin typeface="Frutiger LT Com 45 Light" pitchFamily="34" charset="0"/>
                </a:rPr>
                <a:t> </a:t>
              </a:r>
              <a:br>
                <a:rPr lang="de-DE" sz="1600" b="0" dirty="0">
                  <a:latin typeface="Frutiger LT Com 45 Light" pitchFamily="34" charset="0"/>
                </a:rPr>
              </a:br>
              <a:r>
                <a:rPr lang="de-DE" sz="1600" b="0" dirty="0" err="1" smtClean="0">
                  <a:latin typeface="Frutiger LT Com 45 Light" pitchFamily="34" charset="0"/>
                </a:rPr>
                <a:t>Munich</a:t>
              </a:r>
              <a:r>
                <a:rPr lang="de-DE" sz="1600" b="0" dirty="0" smtClean="0">
                  <a:latin typeface="Frutiger LT Com 45 Light" pitchFamily="34" charset="0"/>
                </a:rPr>
                <a:t> &amp; Berlin</a:t>
              </a:r>
            </a:p>
          </p:txBody>
        </p:sp>
        <p:sp>
          <p:nvSpPr>
            <p:cNvPr id="41" name="Textfeld 40"/>
            <p:cNvSpPr txBox="1"/>
            <p:nvPr/>
          </p:nvSpPr>
          <p:spPr bwMode="auto">
            <a:xfrm>
              <a:off x="2797175" y="1033689"/>
              <a:ext cx="2362200" cy="400110"/>
            </a:xfrm>
            <a:prstGeom prst="rect">
              <a:avLst/>
            </a:prstGeom>
            <a:solidFill>
              <a:srgbClr val="B4DCD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2000" dirty="0">
                  <a:solidFill>
                    <a:schemeClr val="tx1"/>
                  </a:solidFill>
                  <a:latin typeface="Frutiger LT Com 45 Light" pitchFamily="34" charset="0"/>
                </a:rPr>
                <a:t>Bayreuth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958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Introduction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Team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800744"/>
            <a:ext cx="9023313" cy="426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569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5856983" y="5649714"/>
            <a:ext cx="3600000" cy="720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2"/>
            </a:solidFill>
            <a:miter lim="800000"/>
            <a:headEnd/>
            <a:tailEnd/>
          </a:ln>
          <a:effectLst>
            <a:outerShdw blurRad="292100" dist="63500" dir="600000" algn="ctr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72000" tIns="72000" rIns="72000" bIns="72000" anchor="ctr">
            <a:noAutofit/>
          </a:bodyPr>
          <a:lstStyle/>
          <a:p>
            <a:pPr algn="ctr" defTabSz="800100">
              <a:lnSpc>
                <a:spcPct val="90000"/>
              </a:lnSpc>
            </a:pPr>
            <a:r>
              <a:rPr lang="en-US" sz="2000" dirty="0" smtClean="0">
                <a:latin typeface="Frutiger LT 65 Bold" pitchFamily="34" charset="0"/>
              </a:rPr>
              <a:t>Resource efficiency</a:t>
            </a:r>
            <a:endParaRPr lang="en-US" sz="2000" dirty="0">
              <a:latin typeface="Frutiger LT 65 Bold" pitchFamily="34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623641" y="5649714"/>
            <a:ext cx="3600000" cy="720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2"/>
            </a:solidFill>
            <a:miter lim="800000"/>
            <a:headEnd/>
            <a:tailEnd/>
          </a:ln>
          <a:effectLst>
            <a:outerShdw blurRad="292100" dist="63500" dir="600000" algn="ctr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72000" tIns="72000" rIns="72000" bIns="72000" anchor="ctr">
            <a:noAutofit/>
          </a:bodyPr>
          <a:lstStyle/>
          <a:p>
            <a:pPr algn="ctr" defTabSz="800100">
              <a:lnSpc>
                <a:spcPct val="90000"/>
              </a:lnSpc>
            </a:pPr>
            <a:r>
              <a:rPr lang="en-US" sz="2000" dirty="0" smtClean="0">
                <a:latin typeface="Frutiger LT 65 Bold" pitchFamily="34" charset="0"/>
              </a:rPr>
              <a:t>Technology management</a:t>
            </a:r>
            <a:endParaRPr lang="en-US" sz="2000" dirty="0">
              <a:latin typeface="Frutiger LT 65 Bold" pitchFamily="34" charset="0"/>
            </a:endParaRP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623639" y="1648445"/>
            <a:ext cx="3600000" cy="720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2"/>
            </a:solidFill>
            <a:miter lim="800000"/>
            <a:headEnd/>
            <a:tailEnd/>
          </a:ln>
          <a:effectLst>
            <a:outerShdw blurRad="292100" dist="63500" dir="600000" algn="ctr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72000" tIns="72000" rIns="72000" bIns="72000" anchor="ctr" anchorCtr="1">
            <a:noAutofit/>
          </a:bodyPr>
          <a:lstStyle/>
          <a:p>
            <a:pPr>
              <a:spcAft>
                <a:spcPct val="0"/>
              </a:spcAft>
            </a:pPr>
            <a:r>
              <a:rPr lang="en-US" sz="2000" dirty="0" smtClean="0">
                <a:latin typeface="Frutiger LT 65 Bold" pitchFamily="34" charset="0"/>
              </a:rPr>
              <a:t>Remanufacturing</a:t>
            </a:r>
            <a:endParaRPr lang="en-US" sz="2000" dirty="0">
              <a:latin typeface="Frutiger LT 65 Bold" pitchFamily="34" charset="0"/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5856983" y="1648445"/>
            <a:ext cx="3600000" cy="720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2"/>
            </a:solidFill>
            <a:miter lim="800000"/>
            <a:headEnd/>
            <a:tailEnd/>
          </a:ln>
          <a:effectLst>
            <a:outerShdw blurRad="292100" dist="63500" dir="600000" algn="ctr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72000" tIns="72000" rIns="72000" bIns="72000" anchor="ctr" anchorCtr="1">
            <a:noAutofit/>
          </a:bodyPr>
          <a:lstStyle/>
          <a:p>
            <a:pPr algn="ctr">
              <a:spcAft>
                <a:spcPct val="0"/>
              </a:spcAft>
            </a:pPr>
            <a:r>
              <a:rPr lang="en-US" sz="2000" dirty="0" smtClean="0">
                <a:latin typeface="Frutiger LT 65 Bold" pitchFamily="34" charset="0"/>
              </a:rPr>
              <a:t>Production management</a:t>
            </a:r>
            <a:endParaRPr lang="en-US" sz="2000" dirty="0">
              <a:latin typeface="Frutiger LT 65 Bold" pitchFamily="34" charset="0"/>
            </a:endParaRPr>
          </a:p>
        </p:txBody>
      </p:sp>
      <p:pic>
        <p:nvPicPr>
          <p:cNvPr id="46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18975" t="24162" r="31477" b="22136"/>
          <a:stretch>
            <a:fillRect/>
          </a:stretch>
        </p:blipFill>
        <p:spPr bwMode="auto">
          <a:xfrm>
            <a:off x="7172498" y="2866837"/>
            <a:ext cx="2181225" cy="159861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Fraunhofer Project Group Process Innovation</a:t>
            </a:r>
            <a:br>
              <a:rPr lang="en-US" sz="2400" dirty="0"/>
            </a:br>
            <a:endParaRPr lang="de-DE" dirty="0" smtClean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Scopes of business</a:t>
            </a:r>
            <a:endParaRPr lang="en-US" dirty="0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32" y="2866837"/>
            <a:ext cx="2181225" cy="1598612"/>
          </a:xfrm>
          <a:prstGeom prst="rect">
            <a:avLst/>
          </a:prstGeom>
          <a:noFill/>
          <a:ln>
            <a:noFill/>
          </a:ln>
          <a:effectLst>
            <a:outerShdw blurRad="292100" dist="635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8" name="Picture 4" descr="L:\Forschung\Projekte_FhG\2_Bearbeitung\080310_Brose\10_Bilder\Thermografiebilder Teamprojektarbeit vom 24_11_2008\Trocknungsofe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000" y="3420000"/>
            <a:ext cx="2140548" cy="1598400"/>
          </a:xfrm>
          <a:prstGeom prst="rect">
            <a:avLst/>
          </a:prstGeom>
          <a:noFill/>
          <a:ln>
            <a:noFill/>
          </a:ln>
          <a:effectLst>
            <a:outerShdw blurRad="292100" dist="63500" dir="2700000" algn="ctr" rotWithShape="0">
              <a:prstClr val="black">
                <a:alpha val="65000"/>
              </a:prstClr>
            </a:outerShdw>
          </a:effectLst>
        </p:spPr>
      </p:pic>
      <p:pic>
        <p:nvPicPr>
          <p:cNvPr id="15" name="Picture 2" descr="L:\Verwaltung\Bilder\2008\081029_SD_SF_vor_Fräsmaschine\vor_Fraesmaschine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7209" y="3476033"/>
            <a:ext cx="2180218" cy="15984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2" descr="\\Btap150\lup\Verwaltung\Aussendarstellung\Vorträge LUP\RS\2010\101005_Ministerium_München\BU Drive Hall Lingen IMG_28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2000" y="2866837"/>
            <a:ext cx="2182812" cy="15986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292100" dist="381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697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Agenda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504000" y="1584000"/>
            <a:ext cx="9065562" cy="4869618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Introduction</a:t>
            </a:r>
            <a:endParaRPr lang="de-DE" sz="2400" dirty="0" smtClean="0">
              <a:latin typeface="+mj-lt"/>
            </a:endParaRPr>
          </a:p>
          <a:p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Generic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Processes</a:t>
            </a:r>
            <a:r>
              <a:rPr lang="de-DE" sz="2400" dirty="0" smtClean="0">
                <a:latin typeface="+mj-lt"/>
              </a:rPr>
              <a:t> 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smtClean="0">
                <a:latin typeface="+mj-lt"/>
              </a:rPr>
              <a:t>Case Studies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Advanced</a:t>
            </a:r>
            <a:r>
              <a:rPr lang="de-DE" sz="2400" dirty="0" smtClean="0">
                <a:latin typeface="+mj-lt"/>
              </a:rPr>
              <a:t> Materials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Todays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Tomorrows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Challenges</a:t>
            </a:r>
            <a:endParaRPr lang="de-DE" sz="2400" dirty="0" smtClean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>
                <a:latin typeface="+mj-lt"/>
              </a:rPr>
              <a:t>Remanufacturing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Processes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smtClean="0">
                <a:latin typeface="+mj-lt"/>
              </a:rPr>
              <a:t>Toolkit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de-DE" sz="2400" dirty="0" err="1" smtClean="0">
                <a:latin typeface="+mj-lt"/>
              </a:rPr>
              <a:t>Remanufacturing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Process</a:t>
            </a:r>
            <a:r>
              <a:rPr lang="de-DE" sz="2400" dirty="0" smtClean="0">
                <a:latin typeface="+mj-lt"/>
              </a:rPr>
              <a:t> Assessment</a:t>
            </a:r>
          </a:p>
          <a:p>
            <a:pPr marL="0" indent="0">
              <a:buNone/>
            </a:pPr>
            <a:endParaRPr lang="de-D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6365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Remanufacturing Processes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en-US" dirty="0" smtClean="0"/>
              <a:t>ERN – European Remanufacturing Network</a:t>
            </a:r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1" y="5282674"/>
            <a:ext cx="4536312" cy="1391637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3" y="1495445"/>
            <a:ext cx="3649825" cy="2841248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01" y="1437491"/>
            <a:ext cx="2884516" cy="288451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18" y="3170734"/>
            <a:ext cx="2110022" cy="1219093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5497209" y="4815342"/>
            <a:ext cx="426437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</a:t>
            </a:r>
            <a:r>
              <a:rPr lang="en-US" sz="1400" dirty="0" smtClean="0"/>
              <a:t>ncourage </a:t>
            </a:r>
            <a:r>
              <a:rPr lang="en-US" sz="1400" dirty="0"/>
              <a:t>new businesses to take up remanufacturing </a:t>
            </a:r>
            <a:endParaRPr lang="de-DE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H</a:t>
            </a:r>
            <a:r>
              <a:rPr lang="en-US" sz="1400" dirty="0" smtClean="0"/>
              <a:t>elp </a:t>
            </a:r>
            <a:r>
              <a:rPr lang="en-US" sz="1400" dirty="0"/>
              <a:t>existing remanufacturers improve their operations </a:t>
            </a:r>
            <a:endParaRPr lang="de-DE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I</a:t>
            </a:r>
            <a:r>
              <a:rPr lang="en-US" sz="1400" dirty="0" smtClean="0"/>
              <a:t>mprove </a:t>
            </a:r>
            <a:r>
              <a:rPr lang="en-US" sz="1400" dirty="0"/>
              <a:t>competitiveness of remanufacturers </a:t>
            </a:r>
            <a:endParaRPr lang="en-US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Create </a:t>
            </a:r>
            <a:r>
              <a:rPr lang="en-US" sz="1400" dirty="0"/>
              <a:t>greater awareness of </a:t>
            </a:r>
            <a:r>
              <a:rPr lang="en-US" sz="1400" dirty="0" smtClean="0"/>
              <a:t>remanufacturing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10948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/>
          </p:nvPr>
        </p:nvSpPr>
        <p:spPr>
          <a:xfrm>
            <a:off x="503999" y="612000"/>
            <a:ext cx="9562179" cy="305422"/>
          </a:xfrm>
        </p:spPr>
        <p:txBody>
          <a:bodyPr/>
          <a:lstStyle/>
          <a:p>
            <a:r>
              <a:rPr lang="en-US" sz="2400" dirty="0" smtClean="0"/>
              <a:t>Remanufacturing Processes</a:t>
            </a:r>
            <a:br>
              <a:rPr lang="en-US" sz="2400" dirty="0" smtClean="0"/>
            </a:br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03999" y="972000"/>
            <a:ext cx="8952983" cy="269743"/>
          </a:xfrm>
        </p:spPr>
        <p:txBody>
          <a:bodyPr/>
          <a:lstStyle/>
          <a:p>
            <a:r>
              <a:rPr lang="en-US" dirty="0"/>
              <a:t>Remanufacturing: „Good as New“ in Five Steps</a:t>
            </a:r>
            <a:endParaRPr lang="de-DE" dirty="0"/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319043" y="1930963"/>
            <a:ext cx="5353050" cy="83317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indent="184150" defTabSz="762000">
              <a:tabLst>
                <a:tab pos="1711325" algn="l"/>
              </a:tabLst>
            </a:pPr>
            <a:r>
              <a:rPr lang="en-GB" sz="2400" dirty="0">
                <a:cs typeface="Times New Roman" pitchFamily="18" charset="0"/>
              </a:rPr>
              <a:t>Markets and </a:t>
            </a:r>
            <a:r>
              <a:rPr lang="en-GB" sz="2400" dirty="0" smtClean="0">
                <a:cs typeface="Times New Roman" pitchFamily="18" charset="0"/>
              </a:rPr>
              <a:t>Legislation</a:t>
            </a:r>
            <a:br>
              <a:rPr lang="en-GB" sz="2400" dirty="0" smtClean="0">
                <a:cs typeface="Times New Roman" pitchFamily="18" charset="0"/>
              </a:rPr>
            </a:br>
            <a:r>
              <a:rPr lang="en-GB" sz="2400" dirty="0" smtClean="0">
                <a:cs typeface="Times New Roman" pitchFamily="18" charset="0"/>
              </a:rPr>
              <a:t>  both drive </a:t>
            </a:r>
            <a:r>
              <a:rPr lang="en-GB" sz="2400" dirty="0">
                <a:cs typeface="Times New Roman" pitchFamily="18" charset="0"/>
              </a:rPr>
              <a:t>Remanufacturing</a:t>
            </a:r>
            <a:endParaRPr lang="de-DE" sz="2400" b="0" dirty="0"/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607876" y="2912038"/>
            <a:ext cx="3019425" cy="3490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5EBEB"/>
              </a:gs>
            </a:gsLst>
            <a:path path="rect">
              <a:fillToRect l="100000" b="100000"/>
            </a:path>
          </a:gradFill>
          <a:ln w="6350" algn="ctr">
            <a:solidFill>
              <a:srgbClr val="4D4D4D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50" name="Picture 5" descr="Japanischer Mo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0001" y="3113651"/>
            <a:ext cx="2433637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1755638" y="5277413"/>
            <a:ext cx="1666875" cy="100647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8398" dir="3806097" algn="ctr" rotWithShape="0">
              <a:schemeClr val="folHlink">
                <a:alpha val="50000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2F7E91"/>
                </a:solidFill>
              </a:rPr>
              <a:t>   Multiple</a:t>
            </a:r>
            <a:br>
              <a:rPr lang="en-US" sz="2000" dirty="0">
                <a:solidFill>
                  <a:srgbClr val="2F7E91"/>
                </a:solidFill>
              </a:rPr>
            </a:br>
            <a:r>
              <a:rPr lang="en-US" sz="2000" dirty="0">
                <a:solidFill>
                  <a:srgbClr val="2F7E91"/>
                </a:solidFill>
              </a:rPr>
              <a:t>  Product</a:t>
            </a:r>
            <a:br>
              <a:rPr lang="en-US" sz="2000" dirty="0">
                <a:solidFill>
                  <a:srgbClr val="2F7E91"/>
                </a:solidFill>
              </a:rPr>
            </a:br>
            <a:r>
              <a:rPr lang="en-US" sz="2000" dirty="0">
                <a:solidFill>
                  <a:srgbClr val="2F7E91"/>
                </a:solidFill>
              </a:rPr>
              <a:t>Lives</a:t>
            </a:r>
          </a:p>
        </p:txBody>
      </p:sp>
      <p:pic>
        <p:nvPicPr>
          <p:cNvPr id="52" name="Picture 7" descr="recycling-logo"/>
          <p:cNvPicPr>
            <a:picLocks noGrp="1" noChangeAspect="1" noChangeArrowheads="1"/>
          </p:cNvPicPr>
          <p:nvPr/>
        </p:nvPicPr>
        <p:blipFill>
          <a:blip r:embed="rId4" cstate="print">
            <a:lum bright="-36000"/>
          </a:blip>
          <a:srcRect/>
          <a:stretch>
            <a:fillRect/>
          </a:stretch>
        </p:blipFill>
        <p:spPr bwMode="auto">
          <a:xfrm>
            <a:off x="876163" y="4966263"/>
            <a:ext cx="115252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Freeform 9"/>
          <p:cNvSpPr>
            <a:spLocks/>
          </p:cNvSpPr>
          <p:nvPr/>
        </p:nvSpPr>
        <p:spPr bwMode="auto">
          <a:xfrm>
            <a:off x="4980075" y="2194488"/>
            <a:ext cx="3184525" cy="1192213"/>
          </a:xfrm>
          <a:custGeom>
            <a:avLst/>
            <a:gdLst>
              <a:gd name="T0" fmla="*/ 0 w 2006"/>
              <a:gd name="T1" fmla="*/ 522288 h 751"/>
              <a:gd name="T2" fmla="*/ 431800 w 2006"/>
              <a:gd name="T3" fmla="*/ 750888 h 751"/>
              <a:gd name="T4" fmla="*/ 381000 w 2006"/>
              <a:gd name="T5" fmla="*/ 1192213 h 751"/>
              <a:gd name="T6" fmla="*/ 514350 w 2006"/>
              <a:gd name="T7" fmla="*/ 1114425 h 751"/>
              <a:gd name="T8" fmla="*/ 904875 w 2006"/>
              <a:gd name="T9" fmla="*/ 952500 h 751"/>
              <a:gd name="T10" fmla="*/ 1323975 w 2006"/>
              <a:gd name="T11" fmla="*/ 857250 h 751"/>
              <a:gd name="T12" fmla="*/ 1725613 w 2006"/>
              <a:gd name="T13" fmla="*/ 819150 h 751"/>
              <a:gd name="T14" fmla="*/ 2268538 w 2006"/>
              <a:gd name="T15" fmla="*/ 819150 h 751"/>
              <a:gd name="T16" fmla="*/ 2647950 w 2006"/>
              <a:gd name="T17" fmla="*/ 901700 h 751"/>
              <a:gd name="T18" fmla="*/ 2830513 w 2006"/>
              <a:gd name="T19" fmla="*/ 942975 h 751"/>
              <a:gd name="T20" fmla="*/ 3184525 w 2006"/>
              <a:gd name="T21" fmla="*/ 685800 h 751"/>
              <a:gd name="T22" fmla="*/ 3073400 w 2006"/>
              <a:gd name="T23" fmla="*/ 161925 h 751"/>
              <a:gd name="T24" fmla="*/ 2830513 w 2006"/>
              <a:gd name="T25" fmla="*/ 115888 h 751"/>
              <a:gd name="T26" fmla="*/ 2387600 w 2006"/>
              <a:gd name="T27" fmla="*/ 41275 h 751"/>
              <a:gd name="T28" fmla="*/ 1725613 w 2006"/>
              <a:gd name="T29" fmla="*/ 25400 h 751"/>
              <a:gd name="T30" fmla="*/ 784225 w 2006"/>
              <a:gd name="T31" fmla="*/ 192088 h 751"/>
              <a:gd name="T32" fmla="*/ 300038 w 2006"/>
              <a:gd name="T33" fmla="*/ 352425 h 751"/>
              <a:gd name="T34" fmla="*/ 0 w 2006"/>
              <a:gd name="T35" fmla="*/ 522288 h 75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6"/>
              <a:gd name="T55" fmla="*/ 0 h 751"/>
              <a:gd name="T56" fmla="*/ 2006 w 2006"/>
              <a:gd name="T57" fmla="*/ 751 h 75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6" h="751">
                <a:moveTo>
                  <a:pt x="0" y="329"/>
                </a:moveTo>
                <a:lnTo>
                  <a:pt x="272" y="473"/>
                </a:lnTo>
                <a:lnTo>
                  <a:pt x="240" y="751"/>
                </a:lnTo>
                <a:lnTo>
                  <a:pt x="324" y="702"/>
                </a:lnTo>
                <a:cubicBezTo>
                  <a:pt x="379" y="677"/>
                  <a:pt x="486" y="627"/>
                  <a:pt x="570" y="600"/>
                </a:cubicBezTo>
                <a:cubicBezTo>
                  <a:pt x="655" y="573"/>
                  <a:pt x="747" y="554"/>
                  <a:pt x="834" y="540"/>
                </a:cubicBezTo>
                <a:lnTo>
                  <a:pt x="1087" y="516"/>
                </a:lnTo>
                <a:cubicBezTo>
                  <a:pt x="1186" y="511"/>
                  <a:pt x="1333" y="507"/>
                  <a:pt x="1429" y="516"/>
                </a:cubicBezTo>
                <a:cubicBezTo>
                  <a:pt x="1526" y="525"/>
                  <a:pt x="1609" y="555"/>
                  <a:pt x="1668" y="568"/>
                </a:cubicBezTo>
                <a:lnTo>
                  <a:pt x="1783" y="594"/>
                </a:lnTo>
                <a:lnTo>
                  <a:pt x="2006" y="432"/>
                </a:lnTo>
                <a:lnTo>
                  <a:pt x="1936" y="102"/>
                </a:lnTo>
                <a:lnTo>
                  <a:pt x="1783" y="73"/>
                </a:lnTo>
                <a:cubicBezTo>
                  <a:pt x="1711" y="60"/>
                  <a:pt x="1620" y="36"/>
                  <a:pt x="1504" y="26"/>
                </a:cubicBezTo>
                <a:cubicBezTo>
                  <a:pt x="1387" y="17"/>
                  <a:pt x="1256" y="0"/>
                  <a:pt x="1087" y="16"/>
                </a:cubicBezTo>
                <a:cubicBezTo>
                  <a:pt x="919" y="31"/>
                  <a:pt x="644" y="87"/>
                  <a:pt x="494" y="121"/>
                </a:cubicBezTo>
                <a:cubicBezTo>
                  <a:pt x="345" y="155"/>
                  <a:pt x="271" y="187"/>
                  <a:pt x="189" y="222"/>
                </a:cubicBezTo>
                <a:lnTo>
                  <a:pt x="0" y="329"/>
                </a:lnTo>
                <a:close/>
              </a:path>
            </a:pathLst>
          </a:custGeom>
          <a:solidFill>
            <a:srgbClr val="003300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3300"/>
            </a:extrusionClr>
          </a:sp3d>
        </p:spPr>
        <p:txBody>
          <a:bodyPr lIns="90000" tIns="46800" rIns="90000" bIns="46800" anchor="ctr">
            <a:spAutoFit/>
            <a:flatTx/>
          </a:bodyPr>
          <a:lstStyle/>
          <a:p>
            <a:endParaRPr lang="de-DE"/>
          </a:p>
        </p:txBody>
      </p:sp>
      <p:sp>
        <p:nvSpPr>
          <p:cNvPr id="54" name="Freeform 10"/>
          <p:cNvSpPr>
            <a:spLocks/>
          </p:cNvSpPr>
          <p:nvPr/>
        </p:nvSpPr>
        <p:spPr bwMode="auto">
          <a:xfrm>
            <a:off x="8136025" y="2470713"/>
            <a:ext cx="1473200" cy="1958975"/>
          </a:xfrm>
          <a:custGeom>
            <a:avLst/>
            <a:gdLst>
              <a:gd name="T0" fmla="*/ 214621 w 1668"/>
              <a:gd name="T1" fmla="*/ 0 h 1759"/>
              <a:gd name="T2" fmla="*/ 515797 w 1668"/>
              <a:gd name="T3" fmla="*/ 101346 h 1759"/>
              <a:gd name="T4" fmla="*/ 834637 w 1668"/>
              <a:gd name="T5" fmla="*/ 287331 h 1759"/>
              <a:gd name="T6" fmla="*/ 1104017 w 1668"/>
              <a:gd name="T7" fmla="*/ 490022 h 1759"/>
              <a:gd name="T8" fmla="*/ 1288608 w 1668"/>
              <a:gd name="T9" fmla="*/ 706077 h 1759"/>
              <a:gd name="T10" fmla="*/ 1425506 w 1668"/>
              <a:gd name="T11" fmla="*/ 937724 h 1759"/>
              <a:gd name="T12" fmla="*/ 1470550 w 1668"/>
              <a:gd name="T13" fmla="*/ 1216146 h 1759"/>
              <a:gd name="T14" fmla="*/ 1443171 w 1668"/>
              <a:gd name="T15" fmla="*/ 1466726 h 1759"/>
              <a:gd name="T16" fmla="*/ 1307156 w 1668"/>
              <a:gd name="T17" fmla="*/ 1745147 h 1759"/>
              <a:gd name="T18" fmla="*/ 1117265 w 1668"/>
              <a:gd name="T19" fmla="*/ 1958975 h 1759"/>
              <a:gd name="T20" fmla="*/ 446906 w 1668"/>
              <a:gd name="T21" fmla="*/ 1948952 h 1759"/>
              <a:gd name="T22" fmla="*/ 288811 w 1668"/>
              <a:gd name="T23" fmla="*/ 1597027 h 1759"/>
              <a:gd name="T24" fmla="*/ 419526 w 1668"/>
              <a:gd name="T25" fmla="*/ 1502364 h 1759"/>
              <a:gd name="T26" fmla="*/ 446906 w 1668"/>
              <a:gd name="T27" fmla="*/ 1198327 h 1759"/>
              <a:gd name="T28" fmla="*/ 325906 w 1668"/>
              <a:gd name="T29" fmla="*/ 980044 h 1759"/>
              <a:gd name="T30" fmla="*/ 0 w 1668"/>
              <a:gd name="T31" fmla="*/ 790718 h 1759"/>
              <a:gd name="T32" fmla="*/ 308242 w 1668"/>
              <a:gd name="T33" fmla="*/ 571321 h 1759"/>
              <a:gd name="T34" fmla="*/ 214621 w 1668"/>
              <a:gd name="T35" fmla="*/ 0 h 17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68"/>
              <a:gd name="T55" fmla="*/ 0 h 1759"/>
              <a:gd name="T56" fmla="*/ 1668 w 1668"/>
              <a:gd name="T57" fmla="*/ 1759 h 17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68" h="1759">
                <a:moveTo>
                  <a:pt x="243" y="0"/>
                </a:moveTo>
                <a:lnTo>
                  <a:pt x="584" y="91"/>
                </a:lnTo>
                <a:cubicBezTo>
                  <a:pt x="701" y="133"/>
                  <a:pt x="834" y="200"/>
                  <a:pt x="945" y="258"/>
                </a:cubicBezTo>
                <a:cubicBezTo>
                  <a:pt x="1056" y="316"/>
                  <a:pt x="1164" y="377"/>
                  <a:pt x="1250" y="440"/>
                </a:cubicBezTo>
                <a:cubicBezTo>
                  <a:pt x="1336" y="503"/>
                  <a:pt x="1398" y="567"/>
                  <a:pt x="1459" y="634"/>
                </a:cubicBezTo>
                <a:cubicBezTo>
                  <a:pt x="1520" y="701"/>
                  <a:pt x="1580" y="766"/>
                  <a:pt x="1614" y="842"/>
                </a:cubicBezTo>
                <a:cubicBezTo>
                  <a:pt x="1648" y="917"/>
                  <a:pt x="1662" y="1012"/>
                  <a:pt x="1665" y="1092"/>
                </a:cubicBezTo>
                <a:cubicBezTo>
                  <a:pt x="1668" y="1171"/>
                  <a:pt x="1665" y="1237"/>
                  <a:pt x="1634" y="1317"/>
                </a:cubicBezTo>
                <a:cubicBezTo>
                  <a:pt x="1603" y="1397"/>
                  <a:pt x="1542" y="1494"/>
                  <a:pt x="1480" y="1567"/>
                </a:cubicBezTo>
                <a:lnTo>
                  <a:pt x="1265" y="1759"/>
                </a:lnTo>
                <a:lnTo>
                  <a:pt x="506" y="1750"/>
                </a:lnTo>
                <a:lnTo>
                  <a:pt x="327" y="1434"/>
                </a:lnTo>
                <a:lnTo>
                  <a:pt x="475" y="1349"/>
                </a:lnTo>
                <a:cubicBezTo>
                  <a:pt x="504" y="1290"/>
                  <a:pt x="523" y="1154"/>
                  <a:pt x="506" y="1076"/>
                </a:cubicBezTo>
                <a:cubicBezTo>
                  <a:pt x="489" y="997"/>
                  <a:pt x="454" y="941"/>
                  <a:pt x="369" y="880"/>
                </a:cubicBezTo>
                <a:lnTo>
                  <a:pt x="0" y="710"/>
                </a:lnTo>
                <a:lnTo>
                  <a:pt x="349" y="513"/>
                </a:lnTo>
                <a:lnTo>
                  <a:pt x="243" y="0"/>
                </a:lnTo>
                <a:close/>
              </a:path>
            </a:pathLst>
          </a:custGeom>
          <a:solidFill>
            <a:srgbClr val="008000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 wrap="none" lIns="90000" tIns="46800" rIns="90000" bIns="46800" anchor="ctr">
            <a:spAutoFit/>
            <a:flatTx/>
          </a:bodyPr>
          <a:lstStyle/>
          <a:p>
            <a:endParaRPr lang="de-DE"/>
          </a:p>
        </p:txBody>
      </p:sp>
      <p:sp>
        <p:nvSpPr>
          <p:cNvPr id="55" name="Freeform 11"/>
          <p:cNvSpPr>
            <a:spLocks/>
          </p:cNvSpPr>
          <p:nvPr/>
        </p:nvSpPr>
        <p:spPr bwMode="auto">
          <a:xfrm>
            <a:off x="6491375" y="4240776"/>
            <a:ext cx="2436813" cy="950912"/>
          </a:xfrm>
          <a:custGeom>
            <a:avLst/>
            <a:gdLst>
              <a:gd name="T0" fmla="*/ 1701428 w 1796"/>
              <a:gd name="T1" fmla="*/ 0 h 686"/>
              <a:gd name="T2" fmla="*/ 1580672 w 1796"/>
              <a:gd name="T3" fmla="*/ 66536 h 686"/>
              <a:gd name="T4" fmla="*/ 1227904 w 1796"/>
              <a:gd name="T5" fmla="*/ 189905 h 686"/>
              <a:gd name="T6" fmla="*/ 818151 w 1796"/>
              <a:gd name="T7" fmla="*/ 227332 h 686"/>
              <a:gd name="T8" fmla="*/ 613274 w 1796"/>
              <a:gd name="T9" fmla="*/ 216242 h 686"/>
              <a:gd name="T10" fmla="*/ 111258 w 1796"/>
              <a:gd name="T11" fmla="*/ 256441 h 686"/>
              <a:gd name="T12" fmla="*/ 0 w 1796"/>
              <a:gd name="T13" fmla="*/ 798433 h 686"/>
              <a:gd name="T14" fmla="*/ 180454 w 1796"/>
              <a:gd name="T15" fmla="*/ 885762 h 686"/>
              <a:gd name="T16" fmla="*/ 617344 w 1796"/>
              <a:gd name="T17" fmla="*/ 950912 h 686"/>
              <a:gd name="T18" fmla="*/ 1298458 w 1796"/>
              <a:gd name="T19" fmla="*/ 885762 h 686"/>
              <a:gd name="T20" fmla="*/ 1979571 w 1796"/>
              <a:gd name="T21" fmla="*/ 700015 h 686"/>
              <a:gd name="T22" fmla="*/ 2231936 w 1796"/>
              <a:gd name="T23" fmla="*/ 589122 h 686"/>
              <a:gd name="T24" fmla="*/ 2436813 w 1796"/>
              <a:gd name="T25" fmla="*/ 426940 h 686"/>
              <a:gd name="T26" fmla="*/ 1841178 w 1796"/>
              <a:gd name="T27" fmla="*/ 399217 h 686"/>
              <a:gd name="T28" fmla="*/ 1701428 w 1796"/>
              <a:gd name="T29" fmla="*/ 0 h 6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796"/>
              <a:gd name="T46" fmla="*/ 0 h 686"/>
              <a:gd name="T47" fmla="*/ 1796 w 1796"/>
              <a:gd name="T48" fmla="*/ 686 h 6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796" h="686">
                <a:moveTo>
                  <a:pt x="1254" y="0"/>
                </a:moveTo>
                <a:lnTo>
                  <a:pt x="1165" y="48"/>
                </a:lnTo>
                <a:cubicBezTo>
                  <a:pt x="1107" y="71"/>
                  <a:pt x="999" y="118"/>
                  <a:pt x="905" y="137"/>
                </a:cubicBezTo>
                <a:cubicBezTo>
                  <a:pt x="811" y="156"/>
                  <a:pt x="678" y="161"/>
                  <a:pt x="603" y="164"/>
                </a:cubicBezTo>
                <a:lnTo>
                  <a:pt x="452" y="156"/>
                </a:lnTo>
                <a:lnTo>
                  <a:pt x="82" y="185"/>
                </a:lnTo>
                <a:lnTo>
                  <a:pt x="0" y="576"/>
                </a:lnTo>
                <a:lnTo>
                  <a:pt x="133" y="639"/>
                </a:lnTo>
                <a:cubicBezTo>
                  <a:pt x="209" y="657"/>
                  <a:pt x="318" y="686"/>
                  <a:pt x="455" y="686"/>
                </a:cubicBezTo>
                <a:cubicBezTo>
                  <a:pt x="592" y="686"/>
                  <a:pt x="790" y="669"/>
                  <a:pt x="957" y="639"/>
                </a:cubicBezTo>
                <a:cubicBezTo>
                  <a:pt x="1124" y="609"/>
                  <a:pt x="1344" y="541"/>
                  <a:pt x="1459" y="505"/>
                </a:cubicBezTo>
                <a:cubicBezTo>
                  <a:pt x="1574" y="469"/>
                  <a:pt x="1589" y="458"/>
                  <a:pt x="1645" y="425"/>
                </a:cubicBezTo>
                <a:lnTo>
                  <a:pt x="1796" y="308"/>
                </a:lnTo>
                <a:lnTo>
                  <a:pt x="1357" y="288"/>
                </a:lnTo>
                <a:lnTo>
                  <a:pt x="1254" y="0"/>
                </a:lnTo>
                <a:close/>
              </a:path>
            </a:pathLst>
          </a:custGeom>
          <a:solidFill>
            <a:srgbClr val="339966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339966"/>
            </a:extrusionClr>
          </a:sp3d>
        </p:spPr>
        <p:txBody>
          <a:bodyPr wrap="none" lIns="90000" tIns="46800" rIns="90000" bIns="46800" anchor="ctr">
            <a:spAutoFit/>
            <a:flatTx/>
          </a:bodyPr>
          <a:lstStyle/>
          <a:p>
            <a:endParaRPr lang="de-DE"/>
          </a:p>
        </p:txBody>
      </p:sp>
      <p:sp>
        <p:nvSpPr>
          <p:cNvPr id="56" name="Freeform 12"/>
          <p:cNvSpPr>
            <a:spLocks/>
          </p:cNvSpPr>
          <p:nvPr/>
        </p:nvSpPr>
        <p:spPr bwMode="auto">
          <a:xfrm>
            <a:off x="5892888" y="2956488"/>
            <a:ext cx="1295400" cy="1919288"/>
          </a:xfrm>
          <a:custGeom>
            <a:avLst/>
            <a:gdLst>
              <a:gd name="T0" fmla="*/ 260436 w 955"/>
              <a:gd name="T1" fmla="*/ 1890187 h 1385"/>
              <a:gd name="T2" fmla="*/ 124792 w 955"/>
              <a:gd name="T3" fmla="*/ 1704494 h 1385"/>
              <a:gd name="T4" fmla="*/ 33911 w 955"/>
              <a:gd name="T5" fmla="*/ 1518801 h 1385"/>
              <a:gd name="T6" fmla="*/ 6782 w 955"/>
              <a:gd name="T7" fmla="*/ 1241648 h 1385"/>
              <a:gd name="T8" fmla="*/ 78674 w 955"/>
              <a:gd name="T9" fmla="*/ 850861 h 1385"/>
              <a:gd name="T10" fmla="*/ 306555 w 955"/>
              <a:gd name="T11" fmla="*/ 406030 h 1385"/>
              <a:gd name="T12" fmla="*/ 606329 w 955"/>
              <a:gd name="T13" fmla="*/ 6929 h 1385"/>
              <a:gd name="T14" fmla="*/ 1127202 w 955"/>
              <a:gd name="T15" fmla="*/ 0 h 1385"/>
              <a:gd name="T16" fmla="*/ 1295400 w 955"/>
              <a:gd name="T17" fmla="*/ 351985 h 1385"/>
              <a:gd name="T18" fmla="*/ 1155687 w 955"/>
              <a:gd name="T19" fmla="*/ 522434 h 1385"/>
              <a:gd name="T20" fmla="*/ 996983 w 955"/>
              <a:gd name="T21" fmla="*/ 760786 h 1385"/>
              <a:gd name="T22" fmla="*/ 895250 w 955"/>
              <a:gd name="T23" fmla="*/ 1017153 h 1385"/>
              <a:gd name="T24" fmla="*/ 904745 w 955"/>
              <a:gd name="T25" fmla="*/ 1207003 h 1385"/>
              <a:gd name="T26" fmla="*/ 941369 w 955"/>
              <a:gd name="T27" fmla="*/ 1320636 h 1385"/>
              <a:gd name="T28" fmla="*/ 485605 w 955"/>
              <a:gd name="T29" fmla="*/ 1377453 h 1385"/>
              <a:gd name="T30" fmla="*/ 318763 w 955"/>
              <a:gd name="T31" fmla="*/ 1919288 h 1385"/>
              <a:gd name="T32" fmla="*/ 260436 w 955"/>
              <a:gd name="T33" fmla="*/ 1890187 h 13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55"/>
              <a:gd name="T52" fmla="*/ 0 h 1385"/>
              <a:gd name="T53" fmla="*/ 955 w 955"/>
              <a:gd name="T54" fmla="*/ 1385 h 138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55" h="1385">
                <a:moveTo>
                  <a:pt x="192" y="1364"/>
                </a:moveTo>
                <a:cubicBezTo>
                  <a:pt x="157" y="1329"/>
                  <a:pt x="120" y="1275"/>
                  <a:pt x="92" y="1230"/>
                </a:cubicBezTo>
                <a:cubicBezTo>
                  <a:pt x="64" y="1185"/>
                  <a:pt x="39" y="1152"/>
                  <a:pt x="25" y="1096"/>
                </a:cubicBezTo>
                <a:cubicBezTo>
                  <a:pt x="11" y="1040"/>
                  <a:pt x="0" y="976"/>
                  <a:pt x="5" y="896"/>
                </a:cubicBezTo>
                <a:cubicBezTo>
                  <a:pt x="10" y="816"/>
                  <a:pt x="21" y="715"/>
                  <a:pt x="58" y="614"/>
                </a:cubicBezTo>
                <a:cubicBezTo>
                  <a:pt x="95" y="513"/>
                  <a:pt x="161" y="394"/>
                  <a:pt x="226" y="293"/>
                </a:cubicBezTo>
                <a:lnTo>
                  <a:pt x="447" y="5"/>
                </a:lnTo>
                <a:lnTo>
                  <a:pt x="831" y="0"/>
                </a:lnTo>
                <a:lnTo>
                  <a:pt x="955" y="254"/>
                </a:lnTo>
                <a:lnTo>
                  <a:pt x="852" y="377"/>
                </a:lnTo>
                <a:cubicBezTo>
                  <a:pt x="815" y="426"/>
                  <a:pt x="767" y="490"/>
                  <a:pt x="735" y="549"/>
                </a:cubicBezTo>
                <a:cubicBezTo>
                  <a:pt x="703" y="608"/>
                  <a:pt x="671" y="680"/>
                  <a:pt x="660" y="734"/>
                </a:cubicBezTo>
                <a:cubicBezTo>
                  <a:pt x="649" y="788"/>
                  <a:pt x="661" y="835"/>
                  <a:pt x="667" y="871"/>
                </a:cubicBezTo>
                <a:lnTo>
                  <a:pt x="694" y="953"/>
                </a:lnTo>
                <a:lnTo>
                  <a:pt x="358" y="994"/>
                </a:lnTo>
                <a:lnTo>
                  <a:pt x="235" y="1385"/>
                </a:lnTo>
                <a:lnTo>
                  <a:pt x="192" y="1364"/>
                </a:lnTo>
                <a:close/>
              </a:path>
            </a:pathLst>
          </a:custGeom>
          <a:solidFill>
            <a:srgbClr val="00FF00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wrap="none" lIns="90000" tIns="46800" rIns="90000" bIns="46800" anchor="ctr">
            <a:spAutoFit/>
            <a:flatTx/>
          </a:bodyPr>
          <a:lstStyle/>
          <a:p>
            <a:endParaRPr lang="de-DE"/>
          </a:p>
        </p:txBody>
      </p: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5322975" y="2348476"/>
            <a:ext cx="1306513" cy="2730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 type="none" w="med" len="lg"/>
            <a:tailEnd type="none" w="med" len="lg"/>
          </a:ln>
        </p:spPr>
        <p:txBody>
          <a:bodyPr lIns="18000" tIns="10800" rIns="18000" bIns="18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Disassembly</a:t>
            </a:r>
          </a:p>
        </p:txBody>
      </p:sp>
      <p:sp>
        <p:nvSpPr>
          <p:cNvPr id="58" name="Freeform 14"/>
          <p:cNvSpPr>
            <a:spLocks/>
          </p:cNvSpPr>
          <p:nvPr/>
        </p:nvSpPr>
        <p:spPr bwMode="auto">
          <a:xfrm>
            <a:off x="6723150" y="1649976"/>
            <a:ext cx="2236788" cy="1468437"/>
          </a:xfrm>
          <a:custGeom>
            <a:avLst/>
            <a:gdLst>
              <a:gd name="T0" fmla="*/ 0 w 1409"/>
              <a:gd name="T1" fmla="*/ 1046162 h 925"/>
              <a:gd name="T2" fmla="*/ 166688 w 1409"/>
              <a:gd name="T3" fmla="*/ 904875 h 925"/>
              <a:gd name="T4" fmla="*/ 320675 w 1409"/>
              <a:gd name="T5" fmla="*/ 792162 h 925"/>
              <a:gd name="T6" fmla="*/ 725488 w 1409"/>
              <a:gd name="T7" fmla="*/ 501650 h 925"/>
              <a:gd name="T8" fmla="*/ 1138238 w 1409"/>
              <a:gd name="T9" fmla="*/ 288925 h 925"/>
              <a:gd name="T10" fmla="*/ 1701801 w 1409"/>
              <a:gd name="T11" fmla="*/ 58737 h 925"/>
              <a:gd name="T12" fmla="*/ 1804988 w 1409"/>
              <a:gd name="T13" fmla="*/ 20637 h 925"/>
              <a:gd name="T14" fmla="*/ 1865313 w 1409"/>
              <a:gd name="T15" fmla="*/ 0 h 925"/>
              <a:gd name="T16" fmla="*/ 2236788 w 1409"/>
              <a:gd name="T17" fmla="*/ 249237 h 925"/>
              <a:gd name="T18" fmla="*/ 2109788 w 1409"/>
              <a:gd name="T19" fmla="*/ 695325 h 925"/>
              <a:gd name="T20" fmla="*/ 2017713 w 1409"/>
              <a:gd name="T21" fmla="*/ 731837 h 925"/>
              <a:gd name="T22" fmla="*/ 1814513 w 1409"/>
              <a:gd name="T23" fmla="*/ 811212 h 925"/>
              <a:gd name="T24" fmla="*/ 1282700 w 1409"/>
              <a:gd name="T25" fmla="*/ 1046162 h 925"/>
              <a:gd name="T26" fmla="*/ 817563 w 1409"/>
              <a:gd name="T27" fmla="*/ 1374775 h 925"/>
              <a:gd name="T28" fmla="*/ 696913 w 1409"/>
              <a:gd name="T29" fmla="*/ 1468437 h 925"/>
              <a:gd name="T30" fmla="*/ 492125 w 1409"/>
              <a:gd name="T31" fmla="*/ 1046162 h 925"/>
              <a:gd name="T32" fmla="*/ 0 w 1409"/>
              <a:gd name="T33" fmla="*/ 1046162 h 9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9"/>
              <a:gd name="T52" fmla="*/ 0 h 925"/>
              <a:gd name="T53" fmla="*/ 1409 w 1409"/>
              <a:gd name="T54" fmla="*/ 925 h 92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9" h="925">
                <a:moveTo>
                  <a:pt x="0" y="659"/>
                </a:moveTo>
                <a:lnTo>
                  <a:pt x="105" y="570"/>
                </a:lnTo>
                <a:lnTo>
                  <a:pt x="202" y="499"/>
                </a:lnTo>
                <a:cubicBezTo>
                  <a:pt x="261" y="457"/>
                  <a:pt x="371" y="368"/>
                  <a:pt x="457" y="316"/>
                </a:cubicBezTo>
                <a:cubicBezTo>
                  <a:pt x="544" y="263"/>
                  <a:pt x="614" y="229"/>
                  <a:pt x="717" y="182"/>
                </a:cubicBezTo>
                <a:cubicBezTo>
                  <a:pt x="820" y="135"/>
                  <a:pt x="1002" y="65"/>
                  <a:pt x="1072" y="37"/>
                </a:cubicBezTo>
                <a:cubicBezTo>
                  <a:pt x="1142" y="9"/>
                  <a:pt x="1120" y="19"/>
                  <a:pt x="1137" y="13"/>
                </a:cubicBezTo>
                <a:lnTo>
                  <a:pt x="1175" y="0"/>
                </a:lnTo>
                <a:lnTo>
                  <a:pt x="1409" y="157"/>
                </a:lnTo>
                <a:lnTo>
                  <a:pt x="1329" y="438"/>
                </a:lnTo>
                <a:lnTo>
                  <a:pt x="1271" y="461"/>
                </a:lnTo>
                <a:cubicBezTo>
                  <a:pt x="1240" y="473"/>
                  <a:pt x="1220" y="478"/>
                  <a:pt x="1143" y="511"/>
                </a:cubicBezTo>
                <a:lnTo>
                  <a:pt x="808" y="659"/>
                </a:lnTo>
                <a:cubicBezTo>
                  <a:pt x="704" y="717"/>
                  <a:pt x="577" y="822"/>
                  <a:pt x="515" y="866"/>
                </a:cubicBezTo>
                <a:lnTo>
                  <a:pt x="439" y="925"/>
                </a:lnTo>
                <a:lnTo>
                  <a:pt x="310" y="659"/>
                </a:lnTo>
                <a:lnTo>
                  <a:pt x="0" y="659"/>
                </a:lnTo>
                <a:close/>
              </a:path>
            </a:pathLst>
          </a:custGeom>
          <a:solidFill>
            <a:srgbClr val="CCFFCC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lIns="90000" tIns="46800" rIns="90000" bIns="46800" anchor="ctr">
            <a:spAutoFit/>
            <a:flatTx/>
          </a:bodyPr>
          <a:lstStyle/>
          <a:p>
            <a:endParaRPr lang="de-DE"/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7713750" y="2042088"/>
            <a:ext cx="1055688" cy="2667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 type="none" w="med" len="lg"/>
            <a:tailEnd type="none" w="med" len="lg"/>
          </a:ln>
        </p:spPr>
        <p:txBody>
          <a:bodyPr lIns="18000" tIns="10800" rIns="1800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 err="1"/>
              <a:t>Assembly</a:t>
            </a:r>
            <a:endParaRPr lang="de-DE" sz="1600" dirty="0"/>
          </a:p>
        </p:txBody>
      </p:sp>
      <p:sp>
        <p:nvSpPr>
          <p:cNvPr id="60" name="Text Box 16"/>
          <p:cNvSpPr txBox="1">
            <a:spLocks noChangeArrowheads="1"/>
          </p:cNvSpPr>
          <p:nvPr/>
        </p:nvSpPr>
        <p:spPr bwMode="auto">
          <a:xfrm>
            <a:off x="8655138" y="3356538"/>
            <a:ext cx="1047750" cy="2730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 type="none" w="med" len="lg"/>
            <a:tailEnd type="none" w="med" len="lg"/>
          </a:ln>
        </p:spPr>
        <p:txBody>
          <a:bodyPr lIns="18000" tIns="10800" rIns="18000" bIns="18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Cleaning</a:t>
            </a:r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7283538" y="4715438"/>
            <a:ext cx="827087" cy="26511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 type="none" w="med" len="lg"/>
            <a:tailEnd type="none" w="med" len="lg"/>
          </a:ln>
        </p:spPr>
        <p:txBody>
          <a:bodyPr lIns="18000" tIns="3600" rIns="18000" bIns="180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dirty="0" err="1"/>
              <a:t>Testing</a:t>
            </a:r>
            <a:endParaRPr lang="de-DE" sz="1600" dirty="0"/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6067513" y="3724838"/>
            <a:ext cx="1519237" cy="2730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 type="none" w="med" len="lg"/>
            <a:tailEnd type="none" w="med" len="lg"/>
          </a:ln>
        </p:spPr>
        <p:txBody>
          <a:bodyPr lIns="18000" tIns="10800" rIns="18000" bIns="180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dirty="0" err="1"/>
              <a:t>Reconditioning</a:t>
            </a:r>
            <a:endParaRPr lang="de-DE" sz="1600" dirty="0"/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8891675" y="1627751"/>
            <a:ext cx="787400" cy="579437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/>
              <a:t>UP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5472200" y="5669526"/>
            <a:ext cx="1693863" cy="511175"/>
          </a:xfrm>
          <a:prstGeom prst="rect">
            <a:avLst/>
          </a:prstGeom>
          <a:solidFill>
            <a:schemeClr val="bg1">
              <a:alpha val="56078"/>
            </a:schemeClr>
          </a:solidFill>
          <a:ln w="12700" algn="ctr">
            <a:noFill/>
            <a:miter lim="800000"/>
            <a:headEnd/>
            <a:tailEnd type="none" w="lg" len="lg"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2200"/>
              <a:t>Recycling</a:t>
            </a: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 flipV="1">
            <a:off x="6973975" y="5779063"/>
            <a:ext cx="276225" cy="13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6981913" y="6091801"/>
            <a:ext cx="266700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/>
          <a:lstStyle/>
          <a:p>
            <a:endParaRPr lang="de-DE"/>
          </a:p>
        </p:txBody>
      </p:sp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7251788" y="6010838"/>
            <a:ext cx="2065337" cy="511175"/>
          </a:xfrm>
          <a:prstGeom prst="rect">
            <a:avLst/>
          </a:prstGeom>
          <a:solidFill>
            <a:schemeClr val="bg1">
              <a:alpha val="56078"/>
            </a:schemeClr>
          </a:solidFill>
          <a:ln w="12700" algn="ctr">
            <a:noFill/>
            <a:miter lim="800000"/>
            <a:headEnd/>
            <a:tailEnd type="none" w="lg" len="lg"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2200"/>
              <a:t>Downcycling</a:t>
            </a:r>
          </a:p>
        </p:txBody>
      </p:sp>
      <p:sp>
        <p:nvSpPr>
          <p:cNvPr id="68" name="Text Box 24"/>
          <p:cNvSpPr txBox="1">
            <a:spLocks noChangeArrowheads="1"/>
          </p:cNvSpPr>
          <p:nvPr/>
        </p:nvSpPr>
        <p:spPr bwMode="auto">
          <a:xfrm>
            <a:off x="7240675" y="5466326"/>
            <a:ext cx="1693863" cy="511175"/>
          </a:xfrm>
          <a:prstGeom prst="rect">
            <a:avLst/>
          </a:prstGeom>
          <a:solidFill>
            <a:schemeClr val="bg1">
              <a:alpha val="56078"/>
            </a:schemeClr>
          </a:solidFill>
          <a:ln w="12700" algn="ctr">
            <a:noFill/>
            <a:miter lim="800000"/>
            <a:headEnd/>
            <a:tailEnd type="none" w="lg" len="lg"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2200"/>
              <a:t>UPcycling</a:t>
            </a:r>
          </a:p>
        </p:txBody>
      </p:sp>
    </p:spTree>
    <p:extLst>
      <p:ext uri="{BB962C8B-B14F-4D97-AF65-F5344CB8AC3E}">
        <p14:creationId xmlns:p14="http://schemas.microsoft.com/office/powerpoint/2010/main" val="941557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enda">
  <a:themeElements>
    <a:clrScheme name="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Agenda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lnDef>
    <a:txDef>
      <a:spPr>
        <a:solidFill>
          <a:schemeClr val="bg1">
            <a:alpha val="80000"/>
          </a:schemeClr>
        </a:solidFill>
        <a:ln w="12700">
          <a:noFill/>
        </a:ln>
      </a:spPr>
      <a:bodyPr wrap="square" lIns="0" tIns="36000" rIns="0" bIns="36000" anchor="ctr" anchorCtr="0">
        <a:spAutoFit/>
      </a:bodyPr>
      <a:lstStyle>
        <a:defPPr algn="ctr">
          <a:spcAft>
            <a:spcPts val="0"/>
          </a:spcAft>
          <a:defRPr sz="1000" dirty="0" err="1" smtClean="0"/>
        </a:defPPr>
      </a:lstStyle>
    </a:txDef>
  </a:objectDefaults>
  <a:extraClrSchemeLst>
    <a:extraClrScheme>
      <a:clrScheme name="Agen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991</Words>
  <Application>Microsoft Office PowerPoint</Application>
  <PresentationFormat>Personnalisé</PresentationFormat>
  <Paragraphs>300</Paragraphs>
  <Slides>26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Agenda</vt:lpstr>
      <vt:lpstr>ERN Workshop Best practices and future challenges in remanufacturing  Remanufacturing Processes </vt:lpstr>
      <vt:lpstr>Agenda </vt:lpstr>
      <vt:lpstr>Agenda </vt:lpstr>
      <vt:lpstr>Introduction </vt:lpstr>
      <vt:lpstr>Introduction </vt:lpstr>
      <vt:lpstr>Fraunhofer Project Group Process Innovation </vt:lpstr>
      <vt:lpstr>Agenda </vt:lpstr>
      <vt:lpstr>Remanufacturing Processes </vt:lpstr>
      <vt:lpstr>Remanufacturing Processes </vt:lpstr>
      <vt:lpstr>Agenda </vt:lpstr>
      <vt:lpstr>Generic Remanufacturing Processes  </vt:lpstr>
      <vt:lpstr>Agenda </vt:lpstr>
      <vt:lpstr>Case Studies  </vt:lpstr>
      <vt:lpstr>Case Studies  </vt:lpstr>
      <vt:lpstr>Case Studies  </vt:lpstr>
      <vt:lpstr>Case Studies  </vt:lpstr>
      <vt:lpstr>Agenda </vt:lpstr>
      <vt:lpstr>Remanufacturing and Advanced Materials  </vt:lpstr>
      <vt:lpstr>Agenda </vt:lpstr>
      <vt:lpstr>Todays and Tomorrows Challenges  </vt:lpstr>
      <vt:lpstr>Todays and Tomorrows Challenges  </vt:lpstr>
      <vt:lpstr>Agenda </vt:lpstr>
      <vt:lpstr>Remanufacturing Processes Toolkit   </vt:lpstr>
      <vt:lpstr>Agenda </vt:lpstr>
      <vt:lpstr>Remanufacturing Process Assessment  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Lars Bocklisch</dc:creator>
  <cp:lastModifiedBy>Camille Jourdain</cp:lastModifiedBy>
  <cp:revision>834</cp:revision>
  <cp:lastPrinted>2013-02-07T17:39:25Z</cp:lastPrinted>
  <dcterms:created xsi:type="dcterms:W3CDTF">2009-05-22T06:46:16Z</dcterms:created>
  <dcterms:modified xsi:type="dcterms:W3CDTF">2016-03-15T13:00:42Z</dcterms:modified>
</cp:coreProperties>
</file>