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497" r:id="rId1"/>
  </p:sldMasterIdLst>
  <p:notesMasterIdLst>
    <p:notesMasterId r:id="rId36"/>
  </p:notesMasterIdLst>
  <p:handoutMasterIdLst>
    <p:handoutMasterId r:id="rId37"/>
  </p:handoutMasterIdLst>
  <p:sldIdLst>
    <p:sldId id="373" r:id="rId2"/>
    <p:sldId id="357" r:id="rId3"/>
    <p:sldId id="359" r:id="rId4"/>
    <p:sldId id="362" r:id="rId5"/>
    <p:sldId id="365" r:id="rId6"/>
    <p:sldId id="364" r:id="rId7"/>
    <p:sldId id="374" r:id="rId8"/>
    <p:sldId id="355" r:id="rId9"/>
    <p:sldId id="348" r:id="rId10"/>
    <p:sldId id="350" r:id="rId11"/>
    <p:sldId id="351" r:id="rId12"/>
    <p:sldId id="349" r:id="rId13"/>
    <p:sldId id="292" r:id="rId14"/>
    <p:sldId id="277" r:id="rId15"/>
    <p:sldId id="295" r:id="rId16"/>
    <p:sldId id="293" r:id="rId17"/>
    <p:sldId id="294" r:id="rId18"/>
    <p:sldId id="331" r:id="rId19"/>
    <p:sldId id="332" r:id="rId20"/>
    <p:sldId id="333" r:id="rId21"/>
    <p:sldId id="306" r:id="rId22"/>
    <p:sldId id="337" r:id="rId23"/>
    <p:sldId id="345" r:id="rId24"/>
    <p:sldId id="338" r:id="rId25"/>
    <p:sldId id="341" r:id="rId26"/>
    <p:sldId id="344" r:id="rId27"/>
    <p:sldId id="353" r:id="rId28"/>
    <p:sldId id="368" r:id="rId29"/>
    <p:sldId id="366" r:id="rId30"/>
    <p:sldId id="367" r:id="rId31"/>
    <p:sldId id="369" r:id="rId32"/>
    <p:sldId id="370" r:id="rId33"/>
    <p:sldId id="371" r:id="rId34"/>
    <p:sldId id="372" r:id="rId35"/>
  </p:sldIdLst>
  <p:sldSz cx="9144000" cy="6858000" type="screen4x3"/>
  <p:notesSz cx="6799263" cy="9929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uillaume Mandil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99"/>
    <a:srgbClr val="0066CC"/>
    <a:srgbClr val="FF3300"/>
    <a:srgbClr val="4F8119"/>
    <a:srgbClr val="003300"/>
    <a:srgbClr val="F709B9"/>
    <a:srgbClr val="6699FF"/>
    <a:srgbClr val="B40000"/>
    <a:srgbClr val="7189C5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73" autoAdjust="0"/>
    <p:restoredTop sz="99500" autoAdjust="0"/>
  </p:normalViewPr>
  <p:slideViewPr>
    <p:cSldViewPr>
      <p:cViewPr>
        <p:scale>
          <a:sx n="100" d="100"/>
          <a:sy n="100" d="100"/>
        </p:scale>
        <p:origin x="-552" y="-294"/>
      </p:cViewPr>
      <p:guideLst>
        <p:guide orient="horz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224" y="-96"/>
      </p:cViewPr>
      <p:guideLst>
        <p:guide orient="horz" pos="3128"/>
        <p:guide pos="2142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8453" cy="495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0" tIns="45671" rIns="91340" bIns="45671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810" y="0"/>
            <a:ext cx="2948453" cy="495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0" tIns="45671" rIns="91340" bIns="45671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355"/>
            <a:ext cx="2948453" cy="495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0" tIns="45671" rIns="91340" bIns="45671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810" y="9434355"/>
            <a:ext cx="2948453" cy="495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0" tIns="45671" rIns="91340" bIns="4567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" panose="02020603050405020304" pitchFamily="18" charset="0"/>
              </a:defRPr>
            </a:lvl1pPr>
          </a:lstStyle>
          <a:p>
            <a:fld id="{C028F604-7A97-442A-9C36-9863D38B5330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1016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8453" cy="495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0" tIns="45671" rIns="91340" bIns="45671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810" y="0"/>
            <a:ext cx="2948453" cy="495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0" tIns="45671" rIns="91340" bIns="45671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8875" cy="3725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217" y="4714796"/>
            <a:ext cx="4984830" cy="447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0" tIns="45671" rIns="91340" bIns="456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355"/>
            <a:ext cx="2948453" cy="495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0" tIns="45671" rIns="91340" bIns="45671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810" y="9434355"/>
            <a:ext cx="2948453" cy="495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0" tIns="45671" rIns="91340" bIns="4567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" panose="02020603050405020304" pitchFamily="18" charset="0"/>
              </a:defRPr>
            </a:lvl1pPr>
          </a:lstStyle>
          <a:p>
            <a:fld id="{B94B0BC6-9C20-4BC1-8E86-58FA7DC87C28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6499116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GB" altLang="fr-FR" dirty="0" smtClean="0"/>
              <a:t>Out-sourcing, Offshoring, Development of services, Evolution of Products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E5BD67B-0F96-4BDD-8F12-45DC5D9BD2AC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224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58368" y="188640"/>
            <a:ext cx="6569956" cy="936218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255059"/>
            <a:ext cx="8527231" cy="496644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368" y="1124858"/>
            <a:ext cx="6785632" cy="74133"/>
          </a:xfrm>
          <a:prstGeom prst="rect">
            <a:avLst/>
          </a:prstGeom>
        </p:spPr>
      </p:pic>
      <p:sp>
        <p:nvSpPr>
          <p:cNvPr id="8" name="Espace réservé de la date 7"/>
          <p:cNvSpPr>
            <a:spLocks noGrp="1" noChangeArrowheads="1"/>
          </p:cNvSpPr>
          <p:nvPr>
            <p:ph type="dt" idx="2"/>
          </p:nvPr>
        </p:nvSpPr>
        <p:spPr bwMode="auto">
          <a:xfrm>
            <a:off x="2488567" y="6190874"/>
            <a:ext cx="19034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74389203-CFEF-4A56-8B64-38AE1F569A19}" type="datetime1">
              <a:rPr lang="fr-FR" smtClean="0"/>
              <a:pPr/>
              <a:t>01/04/2016</a:t>
            </a:fld>
            <a:endParaRPr lang="en-GB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ftr" idx="3"/>
          </p:nvPr>
        </p:nvSpPr>
        <p:spPr bwMode="auto">
          <a:xfrm>
            <a:off x="4243272" y="6193595"/>
            <a:ext cx="2894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r>
              <a:rPr lang="en-GB" smtClean="0"/>
              <a:t>essai</a:t>
            </a:r>
            <a:endParaRPr lang="en-GB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7091362" y="6190874"/>
            <a:ext cx="19034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2D1EE516-A617-47A5-86F5-29FFA2CE94E0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149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0"/>
          </p:nvPr>
        </p:nvSpPr>
        <p:spPr>
          <a:xfrm>
            <a:off x="3431153" y="6193595"/>
            <a:ext cx="2894013" cy="455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essai</a:t>
            </a: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1"/>
          </p:nvPr>
        </p:nvSpPr>
        <p:spPr>
          <a:xfrm>
            <a:off x="7091362" y="6190874"/>
            <a:ext cx="1903413" cy="455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7DA9DF5-8D50-4ED3-8D5B-977442BCD6B7}" type="slidenum">
              <a:rPr lang="en-GB"/>
              <a:pPr/>
              <a:t>‹N°›</a:t>
            </a:fld>
            <a:endParaRPr lang="en-GB"/>
          </a:p>
        </p:txBody>
      </p:sp>
      <p:sp>
        <p:nvSpPr>
          <p:cNvPr id="6" name="Espace réservé de la date 5"/>
          <p:cNvSpPr>
            <a:spLocks noGrp="1"/>
          </p:cNvSpPr>
          <p:nvPr>
            <p:ph type="dt" idx="12"/>
          </p:nvPr>
        </p:nvSpPr>
        <p:spPr>
          <a:xfrm>
            <a:off x="395536" y="6190874"/>
            <a:ext cx="1903413" cy="455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6876DF1-B4B0-486E-B8DA-25BAC5141B59}" type="datetime1">
              <a:rPr lang="fr-FR" smtClean="0"/>
              <a:pPr/>
              <a:t>01/04/2016</a:t>
            </a:fld>
            <a:endParaRPr lang="en-GB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368" y="1124858"/>
            <a:ext cx="6785632" cy="7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522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97713" y="61913"/>
            <a:ext cx="1897062" cy="59594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403350" y="61913"/>
            <a:ext cx="5541963" cy="59594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0"/>
          </p:nvPr>
        </p:nvSpPr>
        <p:spPr>
          <a:xfrm>
            <a:off x="3431153" y="6193595"/>
            <a:ext cx="2894013" cy="455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essai</a:t>
            </a: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1"/>
          </p:nvPr>
        </p:nvSpPr>
        <p:spPr>
          <a:xfrm>
            <a:off x="7091362" y="6190874"/>
            <a:ext cx="1903413" cy="455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B01352-7865-4A6B-B923-47B3ABDA9140}" type="slidenum">
              <a:rPr lang="en-GB"/>
              <a:pPr/>
              <a:t>‹N°›</a:t>
            </a:fld>
            <a:endParaRPr lang="en-GB"/>
          </a:p>
        </p:txBody>
      </p:sp>
      <p:sp>
        <p:nvSpPr>
          <p:cNvPr id="6" name="Espace réservé de la date 5"/>
          <p:cNvSpPr>
            <a:spLocks noGrp="1"/>
          </p:cNvSpPr>
          <p:nvPr>
            <p:ph type="dt" idx="12"/>
          </p:nvPr>
        </p:nvSpPr>
        <p:spPr>
          <a:xfrm>
            <a:off x="395536" y="6190874"/>
            <a:ext cx="1903413" cy="455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0F51D9F-4E53-4255-A9C8-7FF4283598BC}" type="datetime1">
              <a:rPr lang="fr-FR" smtClean="0"/>
              <a:pPr/>
              <a:t>01/04/2016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879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3100" y="61913"/>
            <a:ext cx="6948488" cy="131127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403350" y="1268413"/>
            <a:ext cx="3719513" cy="47529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5263" y="1268413"/>
            <a:ext cx="3719512" cy="47529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GB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2AC61FDB-BAAE-4BA3-BC8A-D224640CFA1F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idx="12"/>
          </p:nvPr>
        </p:nvSpPr>
        <p:spPr/>
        <p:txBody>
          <a:bodyPr/>
          <a:lstStyle>
            <a:lvl1pPr algn="ctr">
              <a:defRPr sz="1200"/>
            </a:lvl1pPr>
          </a:lstStyle>
          <a:p>
            <a:pPr>
              <a:defRPr/>
            </a:pPr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354294391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894BA-CB4A-488C-9096-F9A177B1C4EB}" type="datetimeFigureOut">
              <a:rPr lang="en-GB" smtClean="0"/>
              <a:t>01/04/2016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D1D61-BD5A-4213-9BEE-372B2D2385B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853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96952"/>
            <a:ext cx="6400800" cy="151216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789040"/>
            <a:ext cx="6785632" cy="74133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76" y="866633"/>
            <a:ext cx="1006952" cy="12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il_fi" descr="Afficher l'image d'origine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9" t="18750" r="10715" b="23209"/>
          <a:stretch>
            <a:fillRect/>
          </a:stretch>
        </p:blipFill>
        <p:spPr bwMode="auto">
          <a:xfrm>
            <a:off x="1376645" y="5769260"/>
            <a:ext cx="847328" cy="70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447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2924944"/>
            <a:ext cx="7772400" cy="1362075"/>
          </a:xfrm>
        </p:spPr>
        <p:txBody>
          <a:bodyPr anchor="t"/>
          <a:lstStyle>
            <a:lvl1pPr algn="l">
              <a:defRPr sz="3600" b="0" cap="none" baseline="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3568" y="436510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e la date 6"/>
          <p:cNvSpPr>
            <a:spLocks noGrp="1" noChangeArrowheads="1"/>
          </p:cNvSpPr>
          <p:nvPr>
            <p:ph type="dt" idx="2"/>
          </p:nvPr>
        </p:nvSpPr>
        <p:spPr bwMode="auto">
          <a:xfrm>
            <a:off x="395536" y="6190874"/>
            <a:ext cx="19034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E2DDE245-36DA-4922-8D19-0C8B10F1FF32}" type="datetime1">
              <a:rPr lang="fr-FR" smtClean="0"/>
              <a:pPr/>
              <a:t>01/04/2016</a:t>
            </a:fld>
            <a:endParaRPr lang="en-GB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3"/>
          </p:nvPr>
        </p:nvSpPr>
        <p:spPr bwMode="auto">
          <a:xfrm>
            <a:off x="3431153" y="6193595"/>
            <a:ext cx="2894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r>
              <a:rPr lang="en-GB" smtClean="0"/>
              <a:t>essai</a:t>
            </a:r>
            <a:endParaRPr lang="en-GB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7091362" y="6190874"/>
            <a:ext cx="19034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2D1EE516-A617-47A5-86F5-29FFA2CE94E0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090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58368" y="188640"/>
            <a:ext cx="6569956" cy="936218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95536" y="1346398"/>
            <a:ext cx="4104456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4008" y="1346397"/>
            <a:ext cx="4350767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368" y="1124858"/>
            <a:ext cx="6785632" cy="74133"/>
          </a:xfrm>
          <a:prstGeom prst="rect">
            <a:avLst/>
          </a:prstGeom>
        </p:spPr>
      </p:pic>
      <p:sp>
        <p:nvSpPr>
          <p:cNvPr id="9" name="Espace réservé de la date 8"/>
          <p:cNvSpPr>
            <a:spLocks noGrp="1" noChangeArrowheads="1"/>
          </p:cNvSpPr>
          <p:nvPr>
            <p:ph type="dt" idx="10"/>
          </p:nvPr>
        </p:nvSpPr>
        <p:spPr bwMode="auto">
          <a:xfrm>
            <a:off x="395536" y="6190874"/>
            <a:ext cx="19034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90DD434B-7040-48DE-ACC2-2378407995DF}" type="datetime1">
              <a:rPr lang="fr-FR" smtClean="0"/>
              <a:pPr/>
              <a:t>01/04/2016</a:t>
            </a:fld>
            <a:endParaRPr lang="en-GB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idx="3"/>
          </p:nvPr>
        </p:nvSpPr>
        <p:spPr bwMode="auto">
          <a:xfrm>
            <a:off x="3431153" y="6193595"/>
            <a:ext cx="2894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r>
              <a:rPr lang="en-GB" smtClean="0"/>
              <a:t>essai</a:t>
            </a:r>
            <a:endParaRPr lang="en-GB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7091362" y="6190874"/>
            <a:ext cx="19034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2D1EE516-A617-47A5-86F5-29FFA2CE94E0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052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89212" y="188640"/>
            <a:ext cx="6375276" cy="936218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447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494238"/>
            <a:ext cx="4040188" cy="36710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85447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494238"/>
            <a:ext cx="4041775" cy="36710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368" y="1124858"/>
            <a:ext cx="6785632" cy="74133"/>
          </a:xfrm>
          <a:prstGeom prst="rect">
            <a:avLst/>
          </a:prstGeom>
        </p:spPr>
      </p:pic>
      <p:sp>
        <p:nvSpPr>
          <p:cNvPr id="11" name="Espace réservé de la date 10"/>
          <p:cNvSpPr>
            <a:spLocks noGrp="1" noChangeArrowheads="1"/>
          </p:cNvSpPr>
          <p:nvPr>
            <p:ph type="dt" idx="10"/>
          </p:nvPr>
        </p:nvSpPr>
        <p:spPr bwMode="auto">
          <a:xfrm>
            <a:off x="395536" y="6190874"/>
            <a:ext cx="19034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AFEC3104-2A83-4DF7-826D-9DE16BEF6811}" type="datetime1">
              <a:rPr lang="fr-FR" smtClean="0"/>
              <a:pPr/>
              <a:t>01/04/2016</a:t>
            </a:fld>
            <a:endParaRPr lang="en-GB" dirty="0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idx="11"/>
          </p:nvPr>
        </p:nvSpPr>
        <p:spPr bwMode="auto">
          <a:xfrm>
            <a:off x="3431153" y="6193595"/>
            <a:ext cx="2894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r>
              <a:rPr lang="en-GB" smtClean="0"/>
              <a:t>essai</a:t>
            </a:r>
            <a:endParaRPr lang="en-GB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idx="12"/>
          </p:nvPr>
        </p:nvSpPr>
        <p:spPr bwMode="auto">
          <a:xfrm>
            <a:off x="7091362" y="6190874"/>
            <a:ext cx="19034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2D1EE516-A617-47A5-86F5-29FFA2CE94E0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680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368" y="1124858"/>
            <a:ext cx="6785632" cy="74133"/>
          </a:xfrm>
          <a:prstGeom prst="rect">
            <a:avLst/>
          </a:prstGeom>
        </p:spPr>
      </p:pic>
      <p:sp>
        <p:nvSpPr>
          <p:cNvPr id="7" name="Espace réservé de la date 6"/>
          <p:cNvSpPr>
            <a:spLocks noGrp="1" noChangeArrowheads="1"/>
          </p:cNvSpPr>
          <p:nvPr>
            <p:ph type="dt" idx="2"/>
          </p:nvPr>
        </p:nvSpPr>
        <p:spPr bwMode="auto">
          <a:xfrm>
            <a:off x="395536" y="6190874"/>
            <a:ext cx="19034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2DF7EEFB-E01E-472E-88C2-5C4E2EA609A6}" type="datetime1">
              <a:rPr lang="fr-FR" smtClean="0"/>
              <a:pPr/>
              <a:t>01/04/2016</a:t>
            </a:fld>
            <a:endParaRPr lang="en-GB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3"/>
          </p:nvPr>
        </p:nvSpPr>
        <p:spPr bwMode="auto">
          <a:xfrm>
            <a:off x="3431153" y="6193595"/>
            <a:ext cx="2894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r>
              <a:rPr lang="en-GB" smtClean="0"/>
              <a:t>essai</a:t>
            </a:r>
            <a:endParaRPr lang="en-GB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7091362" y="6190874"/>
            <a:ext cx="19034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2D1EE516-A617-47A5-86F5-29FFA2CE94E0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291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 noChangeArrowheads="1"/>
          </p:cNvSpPr>
          <p:nvPr>
            <p:ph type="dt" idx="2"/>
          </p:nvPr>
        </p:nvSpPr>
        <p:spPr bwMode="auto">
          <a:xfrm>
            <a:off x="395536" y="6190874"/>
            <a:ext cx="19034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659930D3-FE2D-496A-B278-AA76E7EC9928}" type="datetime1">
              <a:rPr lang="fr-FR" smtClean="0"/>
              <a:pPr/>
              <a:t>01/04/2016</a:t>
            </a:fld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3"/>
          </p:nvPr>
        </p:nvSpPr>
        <p:spPr bwMode="auto">
          <a:xfrm>
            <a:off x="3431153" y="6193595"/>
            <a:ext cx="2894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r>
              <a:rPr lang="en-GB" smtClean="0"/>
              <a:t>essai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7091362" y="6190874"/>
            <a:ext cx="19034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2D1EE516-A617-47A5-86F5-29FFA2CE94E0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824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46981"/>
            <a:ext cx="3008313" cy="7920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389438" cy="570285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039068"/>
            <a:ext cx="3008313" cy="39368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0"/>
          </p:nvPr>
        </p:nvSpPr>
        <p:spPr>
          <a:xfrm>
            <a:off x="3431153" y="6193595"/>
            <a:ext cx="2894013" cy="455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essai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1"/>
          </p:nvPr>
        </p:nvSpPr>
        <p:spPr>
          <a:xfrm>
            <a:off x="7091362" y="6190874"/>
            <a:ext cx="1903413" cy="455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09FD649-0F75-4698-95FD-66C4C6928015}" type="slidenum">
              <a:rPr lang="en-GB"/>
              <a:pPr/>
              <a:t>‹N°›</a:t>
            </a:fld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idx="12"/>
          </p:nvPr>
        </p:nvSpPr>
        <p:spPr>
          <a:xfrm>
            <a:off x="395536" y="6190874"/>
            <a:ext cx="1903413" cy="455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74948C4-1D59-4D0B-991F-312FE4913B18}" type="datetime1">
              <a:rPr lang="fr-FR" smtClean="0"/>
              <a:pPr/>
              <a:t>01/04/2016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30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50284" y="494785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950284" y="812007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950284" y="5514590"/>
            <a:ext cx="5486400" cy="65761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0"/>
          </p:nvPr>
        </p:nvSpPr>
        <p:spPr>
          <a:xfrm>
            <a:off x="3431153" y="6193595"/>
            <a:ext cx="2894013" cy="455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essai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1"/>
          </p:nvPr>
        </p:nvSpPr>
        <p:spPr>
          <a:xfrm>
            <a:off x="7091362" y="6190874"/>
            <a:ext cx="1903413" cy="455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9BC1B91-2F68-43FB-BA2B-13D92D3CAAEC}" type="slidenum">
              <a:rPr lang="en-GB"/>
              <a:pPr/>
              <a:t>‹N°›</a:t>
            </a:fld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idx="12"/>
          </p:nvPr>
        </p:nvSpPr>
        <p:spPr>
          <a:xfrm>
            <a:off x="395536" y="6190874"/>
            <a:ext cx="1903413" cy="455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7011122-3F35-4789-B079-022C4D6B8E4C}" type="datetime1">
              <a:rPr lang="fr-FR" smtClean="0"/>
              <a:pPr/>
              <a:t>01/04/2016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554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2638" y="278210"/>
            <a:ext cx="6875686" cy="91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Cliquez</a:t>
            </a:r>
            <a:r>
              <a:rPr lang="en-GB" dirty="0" smtClean="0"/>
              <a:t> pour </a:t>
            </a:r>
            <a:r>
              <a:rPr lang="en-GB" dirty="0" err="1" smtClean="0"/>
              <a:t>éditer</a:t>
            </a:r>
            <a:r>
              <a:rPr lang="en-GB" dirty="0" smtClean="0"/>
              <a:t> le format du </a:t>
            </a:r>
            <a:r>
              <a:rPr lang="en-GB" dirty="0" err="1" smtClean="0"/>
              <a:t>texte</a:t>
            </a:r>
            <a:r>
              <a:rPr lang="en-GB" dirty="0" smtClean="0"/>
              <a:t>-titre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536" y="1268413"/>
            <a:ext cx="8599239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251520" y="378420"/>
            <a:ext cx="1720032" cy="718741"/>
            <a:chOff x="90" y="278"/>
            <a:chExt cx="974" cy="407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" y="278"/>
              <a:ext cx="964" cy="3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476" y="550"/>
              <a:ext cx="589" cy="1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1" name="Espace réservé de la date 10"/>
          <p:cNvSpPr>
            <a:spLocks noGrp="1" noChangeArrowheads="1"/>
          </p:cNvSpPr>
          <p:nvPr>
            <p:ph type="dt" idx="2"/>
          </p:nvPr>
        </p:nvSpPr>
        <p:spPr bwMode="auto">
          <a:xfrm>
            <a:off x="2848607" y="6190874"/>
            <a:ext cx="19034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36635F34-32E0-4019-82C4-3955170F7687}" type="datetime1">
              <a:rPr lang="fr-FR" smtClean="0"/>
              <a:pPr/>
              <a:t>01/04/2016</a:t>
            </a:fld>
            <a:endParaRPr lang="en-GB" dirty="0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idx="3"/>
          </p:nvPr>
        </p:nvSpPr>
        <p:spPr bwMode="auto">
          <a:xfrm>
            <a:off x="4211960" y="6193595"/>
            <a:ext cx="2894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r>
              <a:rPr lang="en-GB" smtClean="0"/>
              <a:t>essai</a:t>
            </a:r>
            <a:endParaRPr lang="en-GB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7091362" y="6190874"/>
            <a:ext cx="19034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2D1EE516-A617-47A5-86F5-29FFA2CE94E0}" type="slidenum">
              <a:rPr lang="en-GB"/>
              <a:pPr/>
              <a:t>‹N°›</a:t>
            </a:fld>
            <a:endParaRPr lang="en-GB"/>
          </a:p>
        </p:txBody>
      </p:sp>
      <p:pic>
        <p:nvPicPr>
          <p:cNvPr id="10" name="Image 9" descr="http://www.remanufacturing.eu/wp-content/themes/ern/img/logo-black.png"/>
          <p:cNvPicPr/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260" y="5783846"/>
            <a:ext cx="2115236" cy="705494"/>
          </a:xfrm>
          <a:prstGeom prst="rect">
            <a:avLst/>
          </a:prstGeom>
          <a:solidFill>
            <a:schemeClr val="bg1"/>
          </a:solidFill>
          <a:extLst/>
        </p:spPr>
      </p:pic>
    </p:spTree>
    <p:extLst>
      <p:ext uri="{BB962C8B-B14F-4D97-AF65-F5344CB8AC3E}">
        <p14:creationId xmlns:p14="http://schemas.microsoft.com/office/powerpoint/2010/main" val="3943044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9" r:id="rId1"/>
    <p:sldLayoutId id="2147484498" r:id="rId2"/>
    <p:sldLayoutId id="2147484500" r:id="rId3"/>
    <p:sldLayoutId id="2147484501" r:id="rId4"/>
    <p:sldLayoutId id="2147484502" r:id="rId5"/>
    <p:sldLayoutId id="2147484503" r:id="rId6"/>
    <p:sldLayoutId id="2147484504" r:id="rId7"/>
    <p:sldLayoutId id="2147484505" r:id="rId8"/>
    <p:sldLayoutId id="2147484506" r:id="rId9"/>
    <p:sldLayoutId id="2147484507" r:id="rId10"/>
    <p:sldLayoutId id="2147484508" r:id="rId11"/>
    <p:sldLayoutId id="2147484509" r:id="rId12"/>
    <p:sldLayoutId id="2147484510" r:id="rId13"/>
  </p:sldLayoutIdLst>
  <p:hf sldNum="0" hdr="0" ftr="0" dt="0"/>
  <p:txStyles>
    <p:titleStyle>
      <a:lvl1pPr algn="r" defTabSz="449263" rtl="0" eaLnBrk="1" fontAlgn="base" hangingPunct="1">
        <a:lnSpc>
          <a:spcPct val="126000"/>
        </a:lnSpc>
        <a:spcBef>
          <a:spcPct val="0"/>
        </a:spcBef>
        <a:spcAft>
          <a:spcPct val="0"/>
        </a:spcAft>
        <a:buClr>
          <a:srgbClr val="007ECB"/>
        </a:buClr>
        <a:buSzPct val="100000"/>
        <a:buFont typeface="Arial" charset="0"/>
        <a:defRPr sz="3200">
          <a:solidFill>
            <a:srgbClr val="157CA1"/>
          </a:solidFill>
          <a:latin typeface="+mj-lt"/>
          <a:ea typeface="+mj-ea"/>
          <a:cs typeface="+mj-cs"/>
        </a:defRPr>
      </a:lvl1pPr>
      <a:lvl2pPr algn="r" defTabSz="449263" rtl="0" eaLnBrk="1" fontAlgn="base" hangingPunct="1">
        <a:lnSpc>
          <a:spcPct val="126000"/>
        </a:lnSpc>
        <a:spcBef>
          <a:spcPct val="0"/>
        </a:spcBef>
        <a:spcAft>
          <a:spcPct val="0"/>
        </a:spcAft>
        <a:buClr>
          <a:srgbClr val="007ECB"/>
        </a:buClr>
        <a:buSzPct val="100000"/>
        <a:buFont typeface="Arial" charset="0"/>
        <a:defRPr sz="4000">
          <a:solidFill>
            <a:srgbClr val="007ECB"/>
          </a:solidFill>
          <a:latin typeface="Arial" charset="0"/>
        </a:defRPr>
      </a:lvl2pPr>
      <a:lvl3pPr algn="r" defTabSz="449263" rtl="0" eaLnBrk="1" fontAlgn="base" hangingPunct="1">
        <a:lnSpc>
          <a:spcPct val="126000"/>
        </a:lnSpc>
        <a:spcBef>
          <a:spcPct val="0"/>
        </a:spcBef>
        <a:spcAft>
          <a:spcPct val="0"/>
        </a:spcAft>
        <a:buClr>
          <a:srgbClr val="007ECB"/>
        </a:buClr>
        <a:buSzPct val="100000"/>
        <a:buFont typeface="Arial" charset="0"/>
        <a:defRPr sz="4000">
          <a:solidFill>
            <a:srgbClr val="007ECB"/>
          </a:solidFill>
          <a:latin typeface="Arial" charset="0"/>
        </a:defRPr>
      </a:lvl3pPr>
      <a:lvl4pPr algn="r" defTabSz="449263" rtl="0" eaLnBrk="1" fontAlgn="base" hangingPunct="1">
        <a:lnSpc>
          <a:spcPct val="126000"/>
        </a:lnSpc>
        <a:spcBef>
          <a:spcPct val="0"/>
        </a:spcBef>
        <a:spcAft>
          <a:spcPct val="0"/>
        </a:spcAft>
        <a:buClr>
          <a:srgbClr val="007ECB"/>
        </a:buClr>
        <a:buSzPct val="100000"/>
        <a:buFont typeface="Arial" charset="0"/>
        <a:defRPr sz="4000">
          <a:solidFill>
            <a:srgbClr val="007ECB"/>
          </a:solidFill>
          <a:latin typeface="Arial" charset="0"/>
        </a:defRPr>
      </a:lvl4pPr>
      <a:lvl5pPr algn="r" defTabSz="449263" rtl="0" eaLnBrk="1" fontAlgn="base" hangingPunct="1">
        <a:lnSpc>
          <a:spcPct val="126000"/>
        </a:lnSpc>
        <a:spcBef>
          <a:spcPct val="0"/>
        </a:spcBef>
        <a:spcAft>
          <a:spcPct val="0"/>
        </a:spcAft>
        <a:buClr>
          <a:srgbClr val="007ECB"/>
        </a:buClr>
        <a:buSzPct val="100000"/>
        <a:buFont typeface="Arial" charset="0"/>
        <a:defRPr sz="4000">
          <a:solidFill>
            <a:srgbClr val="007ECB"/>
          </a:solidFill>
          <a:latin typeface="Arial" charset="0"/>
        </a:defRPr>
      </a:lvl5pPr>
      <a:lvl6pPr marL="457200" algn="r" defTabSz="449263" rtl="0" eaLnBrk="1" fontAlgn="base" hangingPunct="1">
        <a:lnSpc>
          <a:spcPct val="126000"/>
        </a:lnSpc>
        <a:spcBef>
          <a:spcPct val="0"/>
        </a:spcBef>
        <a:spcAft>
          <a:spcPct val="0"/>
        </a:spcAft>
        <a:buClr>
          <a:srgbClr val="007ECB"/>
        </a:buClr>
        <a:buSzPct val="100000"/>
        <a:buFont typeface="Arial" charset="0"/>
        <a:defRPr sz="4000">
          <a:solidFill>
            <a:srgbClr val="007ECB"/>
          </a:solidFill>
          <a:latin typeface="Arial" charset="0"/>
        </a:defRPr>
      </a:lvl6pPr>
      <a:lvl7pPr marL="914400" algn="r" defTabSz="449263" rtl="0" eaLnBrk="1" fontAlgn="base" hangingPunct="1">
        <a:lnSpc>
          <a:spcPct val="126000"/>
        </a:lnSpc>
        <a:spcBef>
          <a:spcPct val="0"/>
        </a:spcBef>
        <a:spcAft>
          <a:spcPct val="0"/>
        </a:spcAft>
        <a:buClr>
          <a:srgbClr val="007ECB"/>
        </a:buClr>
        <a:buSzPct val="100000"/>
        <a:buFont typeface="Arial" charset="0"/>
        <a:defRPr sz="4000">
          <a:solidFill>
            <a:srgbClr val="007ECB"/>
          </a:solidFill>
          <a:latin typeface="Arial" charset="0"/>
        </a:defRPr>
      </a:lvl7pPr>
      <a:lvl8pPr marL="1371600" algn="r" defTabSz="449263" rtl="0" eaLnBrk="1" fontAlgn="base" hangingPunct="1">
        <a:lnSpc>
          <a:spcPct val="126000"/>
        </a:lnSpc>
        <a:spcBef>
          <a:spcPct val="0"/>
        </a:spcBef>
        <a:spcAft>
          <a:spcPct val="0"/>
        </a:spcAft>
        <a:buClr>
          <a:srgbClr val="007ECB"/>
        </a:buClr>
        <a:buSzPct val="100000"/>
        <a:buFont typeface="Arial" charset="0"/>
        <a:defRPr sz="4000">
          <a:solidFill>
            <a:srgbClr val="007ECB"/>
          </a:solidFill>
          <a:latin typeface="Arial" charset="0"/>
        </a:defRPr>
      </a:lvl8pPr>
      <a:lvl9pPr marL="1828800" algn="r" defTabSz="449263" rtl="0" eaLnBrk="1" fontAlgn="base" hangingPunct="1">
        <a:lnSpc>
          <a:spcPct val="126000"/>
        </a:lnSpc>
        <a:spcBef>
          <a:spcPct val="0"/>
        </a:spcBef>
        <a:spcAft>
          <a:spcPct val="0"/>
        </a:spcAft>
        <a:buClr>
          <a:srgbClr val="007ECB"/>
        </a:buClr>
        <a:buSzPct val="100000"/>
        <a:buFont typeface="Arial" charset="0"/>
        <a:defRPr sz="4000">
          <a:solidFill>
            <a:srgbClr val="007ECB"/>
          </a:solidFill>
          <a:latin typeface="Arial" charset="0"/>
        </a:defRPr>
      </a:lvl9pPr>
    </p:titleStyle>
    <p:bodyStyle>
      <a:lvl1pPr marL="341313" indent="-341313" algn="l" defTabSz="449263" rtl="0" eaLnBrk="1" fontAlgn="base" hangingPunct="1">
        <a:lnSpc>
          <a:spcPct val="12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49263" rtl="0" eaLnBrk="1" fontAlgn="base" hangingPunct="1">
        <a:lnSpc>
          <a:spcPct val="12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400">
          <a:solidFill>
            <a:srgbClr val="000000"/>
          </a:solidFill>
          <a:latin typeface="+mn-lt"/>
        </a:defRPr>
      </a:lvl2pPr>
      <a:lvl3pPr marL="1143000" indent="-228600" algn="l" defTabSz="449263" rtl="0" eaLnBrk="1" fontAlgn="base" hangingPunct="1">
        <a:lnSpc>
          <a:spcPct val="12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defTabSz="449263" rtl="0" eaLnBrk="1" fontAlgn="base" hangingPunct="1">
        <a:lnSpc>
          <a:spcPct val="126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>
          <a:solidFill>
            <a:srgbClr val="000000"/>
          </a:solidFill>
          <a:latin typeface="+mn-lt"/>
        </a:defRPr>
      </a:lvl4pPr>
      <a:lvl5pPr marL="2057400" indent="-228600" algn="l" defTabSz="449263" rtl="0" eaLnBrk="1" fontAlgn="base" hangingPunct="1">
        <a:lnSpc>
          <a:spcPct val="126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>
          <a:solidFill>
            <a:srgbClr val="000000"/>
          </a:solidFill>
          <a:latin typeface="+mn-lt"/>
        </a:defRPr>
      </a:lvl5pPr>
      <a:lvl6pPr marL="2514600" indent="-228600" algn="l" defTabSz="449263" rtl="0" eaLnBrk="1" fontAlgn="base" hangingPunct="1">
        <a:lnSpc>
          <a:spcPct val="126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>
          <a:solidFill>
            <a:srgbClr val="000000"/>
          </a:solidFill>
          <a:latin typeface="+mn-lt"/>
        </a:defRPr>
      </a:lvl6pPr>
      <a:lvl7pPr marL="2971800" indent="-228600" algn="l" defTabSz="449263" rtl="0" eaLnBrk="1" fontAlgn="base" hangingPunct="1">
        <a:lnSpc>
          <a:spcPct val="126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>
          <a:solidFill>
            <a:srgbClr val="000000"/>
          </a:solidFill>
          <a:latin typeface="+mn-lt"/>
        </a:defRPr>
      </a:lvl7pPr>
      <a:lvl8pPr marL="3429000" indent="-228600" algn="l" defTabSz="449263" rtl="0" eaLnBrk="1" fontAlgn="base" hangingPunct="1">
        <a:lnSpc>
          <a:spcPct val="126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>
          <a:solidFill>
            <a:srgbClr val="000000"/>
          </a:solidFill>
          <a:latin typeface="+mn-lt"/>
        </a:defRPr>
      </a:lvl8pPr>
      <a:lvl9pPr marL="3886200" indent="-228600" algn="l" defTabSz="449263" rtl="0" eaLnBrk="1" fontAlgn="base" hangingPunct="1">
        <a:lnSpc>
          <a:spcPct val="126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>
          <a:solidFill>
            <a:srgbClr val="000000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microsoft.com/office/2007/relationships/hdphoto" Target="../media/hdphoto1.wdp"/><Relationship Id="rId26" Type="http://schemas.openxmlformats.org/officeDocument/2006/relationships/image" Target="../media/image47.png"/><Relationship Id="rId3" Type="http://schemas.openxmlformats.org/officeDocument/2006/relationships/image" Target="../media/image28.png"/><Relationship Id="rId21" Type="http://schemas.openxmlformats.org/officeDocument/2006/relationships/image" Target="../media/image44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5" Type="http://schemas.microsoft.com/office/2007/relationships/hdphoto" Target="../media/hdphoto4.wdp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20" Type="http://schemas.microsoft.com/office/2007/relationships/hdphoto" Target="../media/hdphoto2.wdp"/><Relationship Id="rId29" Type="http://schemas.microsoft.com/office/2007/relationships/hdphoto" Target="../media/hdphoto6.wd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24" Type="http://schemas.openxmlformats.org/officeDocument/2006/relationships/image" Target="../media/image4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23" Type="http://schemas.microsoft.com/office/2007/relationships/hdphoto" Target="../media/hdphoto3.wdp"/><Relationship Id="rId28" Type="http://schemas.openxmlformats.org/officeDocument/2006/relationships/image" Target="../media/image48.png"/><Relationship Id="rId10" Type="http://schemas.openxmlformats.org/officeDocument/2006/relationships/image" Target="../media/image35.png"/><Relationship Id="rId19" Type="http://schemas.openxmlformats.org/officeDocument/2006/relationships/image" Target="../media/image43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Relationship Id="rId22" Type="http://schemas.openxmlformats.org/officeDocument/2006/relationships/image" Target="../media/image45.png"/><Relationship Id="rId27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microsoft.com/office/2007/relationships/hdphoto" Target="../media/hdphoto5.wdp"/><Relationship Id="rId3" Type="http://schemas.openxmlformats.org/officeDocument/2006/relationships/image" Target="../media/image53.png"/><Relationship Id="rId7" Type="http://schemas.microsoft.com/office/2007/relationships/hdphoto" Target="../media/hdphoto2.wdp"/><Relationship Id="rId12" Type="http://schemas.openxmlformats.org/officeDocument/2006/relationships/image" Target="../media/image5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11" Type="http://schemas.microsoft.com/office/2007/relationships/hdphoto" Target="../media/hdphoto7.wdp"/><Relationship Id="rId5" Type="http://schemas.openxmlformats.org/officeDocument/2006/relationships/image" Target="../media/image41.png"/><Relationship Id="rId10" Type="http://schemas.openxmlformats.org/officeDocument/2006/relationships/image" Target="../media/image48.png"/><Relationship Id="rId4" Type="http://schemas.microsoft.com/office/2007/relationships/hdphoto" Target="../media/hdphoto6.wdp"/><Relationship Id="rId9" Type="http://schemas.openxmlformats.org/officeDocument/2006/relationships/image" Target="../media/image54.png"/><Relationship Id="rId1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microsoft.com/office/2007/relationships/hdphoto" Target="../media/hdphoto5.wdp"/><Relationship Id="rId3" Type="http://schemas.openxmlformats.org/officeDocument/2006/relationships/image" Target="../media/image53.png"/><Relationship Id="rId7" Type="http://schemas.microsoft.com/office/2007/relationships/hdphoto" Target="../media/hdphoto2.wdp"/><Relationship Id="rId12" Type="http://schemas.openxmlformats.org/officeDocument/2006/relationships/image" Target="../media/image5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11" Type="http://schemas.microsoft.com/office/2007/relationships/hdphoto" Target="../media/hdphoto8.wdp"/><Relationship Id="rId5" Type="http://schemas.openxmlformats.org/officeDocument/2006/relationships/image" Target="../media/image41.png"/><Relationship Id="rId15" Type="http://schemas.openxmlformats.org/officeDocument/2006/relationships/image" Target="../media/image57.emf"/><Relationship Id="rId10" Type="http://schemas.openxmlformats.org/officeDocument/2006/relationships/image" Target="../media/image48.png"/><Relationship Id="rId4" Type="http://schemas.microsoft.com/office/2007/relationships/hdphoto" Target="../media/hdphoto6.wdp"/><Relationship Id="rId9" Type="http://schemas.openxmlformats.org/officeDocument/2006/relationships/image" Target="../media/image54.png"/><Relationship Id="rId1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microsoft.com/office/2007/relationships/hdphoto" Target="../media/hdphoto5.wdp"/><Relationship Id="rId3" Type="http://schemas.openxmlformats.org/officeDocument/2006/relationships/image" Target="../media/image53.png"/><Relationship Id="rId7" Type="http://schemas.microsoft.com/office/2007/relationships/hdphoto" Target="../media/hdphoto2.wdp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image" Target="../media/image52.png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11" Type="http://schemas.microsoft.com/office/2007/relationships/hdphoto" Target="../media/hdphoto9.wdp"/><Relationship Id="rId5" Type="http://schemas.openxmlformats.org/officeDocument/2006/relationships/image" Target="../media/image41.png"/><Relationship Id="rId15" Type="http://schemas.openxmlformats.org/officeDocument/2006/relationships/image" Target="../media/image58.png"/><Relationship Id="rId10" Type="http://schemas.openxmlformats.org/officeDocument/2006/relationships/image" Target="../media/image48.png"/><Relationship Id="rId4" Type="http://schemas.microsoft.com/office/2007/relationships/hdphoto" Target="../media/hdphoto6.wdp"/><Relationship Id="rId9" Type="http://schemas.openxmlformats.org/officeDocument/2006/relationships/image" Target="../media/image54.png"/><Relationship Id="rId1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11.wdp"/><Relationship Id="rId4" Type="http://schemas.openxmlformats.org/officeDocument/2006/relationships/image" Target="../media/image6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microsoft.com/office/2007/relationships/hdphoto" Target="../media/hdphoto5.wdp"/><Relationship Id="rId3" Type="http://schemas.openxmlformats.org/officeDocument/2006/relationships/image" Target="../media/image53.png"/><Relationship Id="rId7" Type="http://schemas.microsoft.com/office/2007/relationships/hdphoto" Target="../media/hdphoto2.wdp"/><Relationship Id="rId12" Type="http://schemas.openxmlformats.org/officeDocument/2006/relationships/image" Target="../media/image5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11" Type="http://schemas.microsoft.com/office/2007/relationships/hdphoto" Target="../media/hdphoto12.wdp"/><Relationship Id="rId5" Type="http://schemas.openxmlformats.org/officeDocument/2006/relationships/image" Target="../media/image41.png"/><Relationship Id="rId15" Type="http://schemas.openxmlformats.org/officeDocument/2006/relationships/image" Target="../media/image63.png"/><Relationship Id="rId10" Type="http://schemas.openxmlformats.org/officeDocument/2006/relationships/image" Target="../media/image48.png"/><Relationship Id="rId4" Type="http://schemas.microsoft.com/office/2007/relationships/hdphoto" Target="../media/hdphoto6.wdp"/><Relationship Id="rId9" Type="http://schemas.openxmlformats.org/officeDocument/2006/relationships/image" Target="../media/image54.png"/><Relationship Id="rId1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55.png"/><Relationship Id="rId3" Type="http://schemas.microsoft.com/office/2007/relationships/hdphoto" Target="../media/hdphoto13.wdp"/><Relationship Id="rId7" Type="http://schemas.openxmlformats.org/officeDocument/2006/relationships/image" Target="../media/image41.png"/><Relationship Id="rId12" Type="http://schemas.openxmlformats.org/officeDocument/2006/relationships/image" Target="../media/image48.png"/><Relationship Id="rId17" Type="http://schemas.microsoft.com/office/2007/relationships/hdphoto" Target="../media/hdphoto14.wdp"/><Relationship Id="rId2" Type="http://schemas.openxmlformats.org/officeDocument/2006/relationships/image" Target="../media/image64.jpeg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6.xml"/><Relationship Id="rId6" Type="http://schemas.microsoft.com/office/2007/relationships/hdphoto" Target="../media/hdphoto6.wdp"/><Relationship Id="rId11" Type="http://schemas.openxmlformats.org/officeDocument/2006/relationships/image" Target="../media/image54.png"/><Relationship Id="rId5" Type="http://schemas.openxmlformats.org/officeDocument/2006/relationships/image" Target="../media/image53.png"/><Relationship Id="rId15" Type="http://schemas.openxmlformats.org/officeDocument/2006/relationships/image" Target="../media/image65.png"/><Relationship Id="rId10" Type="http://schemas.openxmlformats.org/officeDocument/2006/relationships/image" Target="../media/image44.png"/><Relationship Id="rId4" Type="http://schemas.openxmlformats.org/officeDocument/2006/relationships/image" Target="../media/image52.png"/><Relationship Id="rId9" Type="http://schemas.microsoft.com/office/2007/relationships/hdphoto" Target="../media/hdphoto2.wdp"/><Relationship Id="rId14" Type="http://schemas.microsoft.com/office/2007/relationships/hdphoto" Target="../media/hdphoto5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8.jpeg"/><Relationship Id="rId4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gif"/><Relationship Id="rId9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881590" y="4149370"/>
            <a:ext cx="75158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solidFill>
                  <a:schemeClr val="bg1">
                    <a:lumMod val="50000"/>
                  </a:schemeClr>
                </a:solidFill>
              </a:rPr>
              <a:t>15th </a:t>
            </a:r>
            <a:r>
              <a:rPr lang="en-US" sz="1400" b="0" dirty="0">
                <a:solidFill>
                  <a:schemeClr val="bg1">
                    <a:lumMod val="50000"/>
                  </a:schemeClr>
                </a:solidFill>
              </a:rPr>
              <a:t>of March 2016 at </a:t>
            </a:r>
            <a:r>
              <a:rPr lang="en-US" sz="1400" b="0" dirty="0" smtClean="0">
                <a:solidFill>
                  <a:schemeClr val="bg1">
                    <a:lumMod val="50000"/>
                  </a:schemeClr>
                </a:solidFill>
              </a:rPr>
              <a:t>University of Grenoble </a:t>
            </a:r>
            <a:r>
              <a:rPr lang="en-US" sz="1400" b="0" dirty="0" err="1" smtClean="0">
                <a:solidFill>
                  <a:schemeClr val="bg1">
                    <a:lumMod val="50000"/>
                  </a:schemeClr>
                </a:solidFill>
              </a:rPr>
              <a:t>Alpes</a:t>
            </a:r>
            <a:r>
              <a:rPr lang="en-US" sz="1400" b="0" dirty="0" smtClean="0">
                <a:solidFill>
                  <a:schemeClr val="bg1">
                    <a:lumMod val="50000"/>
                  </a:schemeClr>
                </a:solidFill>
              </a:rPr>
              <a:t> - Grenoble FRANCE</a:t>
            </a:r>
            <a:endParaRPr lang="en-US" sz="14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868965"/>
            <a:ext cx="7772400" cy="1470025"/>
          </a:xfrm>
        </p:spPr>
        <p:txBody>
          <a:bodyPr/>
          <a:lstStyle/>
          <a:p>
            <a:r>
              <a:rPr lang="en-US" sz="3200" dirty="0"/>
              <a:t>Best practices and future </a:t>
            </a:r>
            <a:r>
              <a:rPr lang="en-US" sz="3200" dirty="0" smtClean="0"/>
              <a:t>challenges</a:t>
            </a:r>
            <a:br>
              <a:rPr lang="en-US" sz="3200" dirty="0" smtClean="0"/>
            </a:br>
            <a:r>
              <a:rPr lang="en-US" sz="3200" dirty="0" smtClean="0"/>
              <a:t>in </a:t>
            </a:r>
            <a:r>
              <a:rPr lang="en-US" sz="3200" dirty="0"/>
              <a:t>remanufacturing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8" t="9888" r="20937" b="72669"/>
          <a:stretch/>
        </p:blipFill>
        <p:spPr bwMode="auto">
          <a:xfrm>
            <a:off x="2007366" y="8620"/>
            <a:ext cx="7155144" cy="1245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zwolinsp\AppData\Local\Temp\Logo-jp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260" y="5454225"/>
            <a:ext cx="2115235" cy="19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92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6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GB" altLang="fr-FR"/>
              <a:t>2 centers – 6 research topics</a:t>
            </a:r>
          </a:p>
        </p:txBody>
      </p:sp>
      <p:sp>
        <p:nvSpPr>
          <p:cNvPr id="187463" name="Rectangle 71"/>
          <p:cNvSpPr>
            <a:spLocks noChangeArrowheads="1"/>
          </p:cNvSpPr>
          <p:nvPr/>
        </p:nvSpPr>
        <p:spPr bwMode="auto">
          <a:xfrm>
            <a:off x="323850" y="1223755"/>
            <a:ext cx="4073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fr-FR" sz="2000" b="1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</a:rPr>
              <a:t>Optimisation &amp; Prod. Syst. Center</a:t>
            </a:r>
            <a:endParaRPr lang="en-GB" altLang="fr-FR" sz="1800">
              <a:solidFill>
                <a:schemeClr val="accent2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87464" name="Rectangle 72"/>
          <p:cNvSpPr>
            <a:spLocks noChangeArrowheads="1"/>
          </p:cNvSpPr>
          <p:nvPr/>
        </p:nvSpPr>
        <p:spPr bwMode="auto">
          <a:xfrm>
            <a:off x="5292725" y="1223755"/>
            <a:ext cx="3159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fr-FR" altLang="fr-FR" sz="2000" b="1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GB" altLang="fr-FR" sz="2000" b="1">
                <a:solidFill>
                  <a:srgbClr val="3333CC"/>
                </a:solidFill>
                <a:latin typeface="Arial" pitchFamily="34" charset="0"/>
              </a:rPr>
              <a:t>Integrated Design Centre </a:t>
            </a:r>
            <a:endParaRPr lang="fr-FR" altLang="fr-FR" sz="2000" b="1">
              <a:solidFill>
                <a:srgbClr val="3333CC"/>
              </a:solidFill>
              <a:latin typeface="Arial" pitchFamily="34" charset="0"/>
            </a:endParaRPr>
          </a:p>
        </p:txBody>
      </p:sp>
      <p:sp>
        <p:nvSpPr>
          <p:cNvPr id="187465" name="Rectangle 73"/>
          <p:cNvSpPr>
            <a:spLocks noChangeArrowheads="1"/>
          </p:cNvSpPr>
          <p:nvPr/>
        </p:nvSpPr>
        <p:spPr bwMode="auto">
          <a:xfrm rot="5400000">
            <a:off x="6155531" y="3240674"/>
            <a:ext cx="1152525" cy="3887788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/>
          <a:lstStyle/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fr-FR" altLang="fr-FR" sz="2000">
              <a:solidFill>
                <a:schemeClr val="tx1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87482" name="Line 90"/>
          <p:cNvSpPr>
            <a:spLocks noChangeShapeType="1"/>
          </p:cNvSpPr>
          <p:nvPr/>
        </p:nvSpPr>
        <p:spPr bwMode="auto">
          <a:xfrm>
            <a:off x="6845300" y="2236580"/>
            <a:ext cx="161925" cy="1587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7483" name="Rectangle 91"/>
          <p:cNvSpPr>
            <a:spLocks noChangeArrowheads="1"/>
          </p:cNvSpPr>
          <p:nvPr/>
        </p:nvSpPr>
        <p:spPr bwMode="auto">
          <a:xfrm>
            <a:off x="6845300" y="2236580"/>
            <a:ext cx="161925" cy="1587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7503" name="Freeform 111"/>
          <p:cNvSpPr>
            <a:spLocks noEditPoints="1"/>
          </p:cNvSpPr>
          <p:nvPr/>
        </p:nvSpPr>
        <p:spPr bwMode="auto">
          <a:xfrm>
            <a:off x="395288" y="1584117"/>
            <a:ext cx="3889375" cy="73025"/>
          </a:xfrm>
          <a:custGeom>
            <a:avLst/>
            <a:gdLst>
              <a:gd name="T0" fmla="*/ 30 w 1875"/>
              <a:gd name="T1" fmla="*/ 30 h 81"/>
              <a:gd name="T2" fmla="*/ 1835 w 1875"/>
              <a:gd name="T3" fmla="*/ 30 h 81"/>
              <a:gd name="T4" fmla="*/ 1845 w 1875"/>
              <a:gd name="T5" fmla="*/ 30 h 81"/>
              <a:gd name="T6" fmla="*/ 1845 w 1875"/>
              <a:gd name="T7" fmla="*/ 40 h 81"/>
              <a:gd name="T8" fmla="*/ 1845 w 1875"/>
              <a:gd name="T9" fmla="*/ 40 h 81"/>
              <a:gd name="T10" fmla="*/ 1835 w 1875"/>
              <a:gd name="T11" fmla="*/ 40 h 81"/>
              <a:gd name="T12" fmla="*/ 30 w 1875"/>
              <a:gd name="T13" fmla="*/ 40 h 81"/>
              <a:gd name="T14" fmla="*/ 30 w 1875"/>
              <a:gd name="T15" fmla="*/ 40 h 81"/>
              <a:gd name="T16" fmla="*/ 20 w 1875"/>
              <a:gd name="T17" fmla="*/ 40 h 81"/>
              <a:gd name="T18" fmla="*/ 30 w 1875"/>
              <a:gd name="T19" fmla="*/ 30 h 81"/>
              <a:gd name="T20" fmla="*/ 30 w 1875"/>
              <a:gd name="T21" fmla="*/ 30 h 81"/>
              <a:gd name="T22" fmla="*/ 30 w 1875"/>
              <a:gd name="T23" fmla="*/ 30 h 81"/>
              <a:gd name="T24" fmla="*/ 81 w 1875"/>
              <a:gd name="T25" fmla="*/ 81 h 81"/>
              <a:gd name="T26" fmla="*/ 0 w 1875"/>
              <a:gd name="T27" fmla="*/ 40 h 81"/>
              <a:gd name="T28" fmla="*/ 81 w 1875"/>
              <a:gd name="T29" fmla="*/ 0 h 81"/>
              <a:gd name="T30" fmla="*/ 81 w 1875"/>
              <a:gd name="T31" fmla="*/ 81 h 81"/>
              <a:gd name="T32" fmla="*/ 1794 w 1875"/>
              <a:gd name="T33" fmla="*/ 0 h 81"/>
              <a:gd name="T34" fmla="*/ 1875 w 1875"/>
              <a:gd name="T35" fmla="*/ 40 h 81"/>
              <a:gd name="T36" fmla="*/ 1794 w 1875"/>
              <a:gd name="T37" fmla="*/ 81 h 81"/>
              <a:gd name="T38" fmla="*/ 1794 w 1875"/>
              <a:gd name="T39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875" h="81">
                <a:moveTo>
                  <a:pt x="30" y="30"/>
                </a:moveTo>
                <a:lnTo>
                  <a:pt x="1835" y="30"/>
                </a:lnTo>
                <a:lnTo>
                  <a:pt x="1845" y="30"/>
                </a:lnTo>
                <a:lnTo>
                  <a:pt x="1845" y="40"/>
                </a:lnTo>
                <a:lnTo>
                  <a:pt x="1845" y="40"/>
                </a:lnTo>
                <a:lnTo>
                  <a:pt x="1835" y="40"/>
                </a:lnTo>
                <a:lnTo>
                  <a:pt x="30" y="40"/>
                </a:lnTo>
                <a:lnTo>
                  <a:pt x="30" y="40"/>
                </a:lnTo>
                <a:lnTo>
                  <a:pt x="20" y="40"/>
                </a:lnTo>
                <a:lnTo>
                  <a:pt x="30" y="30"/>
                </a:lnTo>
                <a:lnTo>
                  <a:pt x="30" y="30"/>
                </a:lnTo>
                <a:lnTo>
                  <a:pt x="30" y="30"/>
                </a:lnTo>
                <a:close/>
                <a:moveTo>
                  <a:pt x="81" y="81"/>
                </a:moveTo>
                <a:lnTo>
                  <a:pt x="0" y="40"/>
                </a:lnTo>
                <a:lnTo>
                  <a:pt x="81" y="0"/>
                </a:lnTo>
                <a:lnTo>
                  <a:pt x="81" y="81"/>
                </a:lnTo>
                <a:close/>
                <a:moveTo>
                  <a:pt x="1794" y="0"/>
                </a:moveTo>
                <a:lnTo>
                  <a:pt x="1875" y="40"/>
                </a:lnTo>
                <a:lnTo>
                  <a:pt x="1794" y="81"/>
                </a:lnTo>
                <a:lnTo>
                  <a:pt x="1794" y="0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7504" name="Rectangle 112"/>
          <p:cNvSpPr>
            <a:spLocks noChangeArrowheads="1"/>
          </p:cNvSpPr>
          <p:nvPr/>
        </p:nvSpPr>
        <p:spPr bwMode="auto">
          <a:xfrm rot="5400000">
            <a:off x="6155531" y="1872249"/>
            <a:ext cx="1152525" cy="3887788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/>
          <a:lstStyle/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fr-FR" altLang="fr-FR" sz="2000">
              <a:solidFill>
                <a:schemeClr val="tx1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87505" name="Rectangle 113"/>
          <p:cNvSpPr>
            <a:spLocks noChangeArrowheads="1"/>
          </p:cNvSpPr>
          <p:nvPr/>
        </p:nvSpPr>
        <p:spPr bwMode="auto">
          <a:xfrm rot="5400000">
            <a:off x="6155531" y="505411"/>
            <a:ext cx="1152525" cy="3887788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/>
          <a:lstStyle/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fr-FR" altLang="fr-FR" sz="2000">
              <a:solidFill>
                <a:schemeClr val="tx1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87506" name="Rectangle 114"/>
          <p:cNvSpPr>
            <a:spLocks noChangeArrowheads="1"/>
          </p:cNvSpPr>
          <p:nvPr/>
        </p:nvSpPr>
        <p:spPr bwMode="auto">
          <a:xfrm rot="5400000">
            <a:off x="1691481" y="3240674"/>
            <a:ext cx="1152525" cy="38877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/>
          <a:lstStyle/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fr-FR" altLang="fr-FR" sz="2000">
              <a:solidFill>
                <a:schemeClr val="tx1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87507" name="Rectangle 115"/>
          <p:cNvSpPr>
            <a:spLocks noChangeArrowheads="1"/>
          </p:cNvSpPr>
          <p:nvPr/>
        </p:nvSpPr>
        <p:spPr bwMode="auto">
          <a:xfrm rot="5400000">
            <a:off x="1691481" y="1872249"/>
            <a:ext cx="1152525" cy="38877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/>
          <a:lstStyle/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fr-FR" altLang="fr-FR" sz="2000">
              <a:solidFill>
                <a:schemeClr val="tx1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87508" name="Rectangle 116"/>
          <p:cNvSpPr>
            <a:spLocks noChangeArrowheads="1"/>
          </p:cNvSpPr>
          <p:nvPr/>
        </p:nvSpPr>
        <p:spPr bwMode="auto">
          <a:xfrm rot="5400000">
            <a:off x="1691481" y="505411"/>
            <a:ext cx="1152525" cy="38877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/>
          <a:lstStyle/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fr-FR" altLang="fr-FR" sz="2000">
              <a:solidFill>
                <a:schemeClr val="tx1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87509" name="Text Box 117"/>
          <p:cNvSpPr txBox="1">
            <a:spLocks noChangeArrowheads="1"/>
          </p:cNvSpPr>
          <p:nvPr/>
        </p:nvSpPr>
        <p:spPr bwMode="auto">
          <a:xfrm>
            <a:off x="611188" y="2304842"/>
            <a:ext cx="310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fr-FR"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>Combinatory Optimisation</a:t>
            </a:r>
          </a:p>
        </p:txBody>
      </p:sp>
      <p:sp>
        <p:nvSpPr>
          <p:cNvPr id="187510" name="Text Box 118"/>
          <p:cNvSpPr txBox="1">
            <a:spLocks noChangeArrowheads="1"/>
          </p:cNvSpPr>
          <p:nvPr/>
        </p:nvSpPr>
        <p:spPr bwMode="auto">
          <a:xfrm>
            <a:off x="611188" y="3457367"/>
            <a:ext cx="29479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fr-FR"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>Operations Research for</a:t>
            </a: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fr-FR"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>Production Systems</a:t>
            </a:r>
          </a:p>
        </p:txBody>
      </p:sp>
      <p:sp>
        <p:nvSpPr>
          <p:cNvPr id="187511" name="Text Box 119"/>
          <p:cNvSpPr txBox="1">
            <a:spLocks noChangeArrowheads="1"/>
          </p:cNvSpPr>
          <p:nvPr/>
        </p:nvSpPr>
        <p:spPr bwMode="auto">
          <a:xfrm>
            <a:off x="684213" y="4824205"/>
            <a:ext cx="33988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fr-FR"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>Management and Control of </a:t>
            </a: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fr-FR" sz="2000">
                <a:solidFill>
                  <a:schemeClr val="tx1"/>
                </a:solidFill>
                <a:latin typeface="Arial" pitchFamily="34" charset="0"/>
              </a:rPr>
              <a:t>Production Systems</a:t>
            </a:r>
          </a:p>
        </p:txBody>
      </p:sp>
      <p:sp>
        <p:nvSpPr>
          <p:cNvPr id="187512" name="Text Box 120"/>
          <p:cNvSpPr txBox="1">
            <a:spLocks noChangeArrowheads="1"/>
          </p:cNvSpPr>
          <p:nvPr/>
        </p:nvSpPr>
        <p:spPr bwMode="auto">
          <a:xfrm>
            <a:off x="4859338" y="4681330"/>
            <a:ext cx="38068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fr-FR" sz="2000">
                <a:solidFill>
                  <a:srgbClr val="000000"/>
                </a:solidFill>
                <a:latin typeface="Arial" pitchFamily="34" charset="0"/>
              </a:rPr>
              <a:t>Information Sytems and Product</a:t>
            </a:r>
            <a:br>
              <a:rPr lang="en-GB" altLang="fr-FR" sz="2000">
                <a:solidFill>
                  <a:srgbClr val="000000"/>
                </a:solidFill>
                <a:latin typeface="Arial" pitchFamily="34" charset="0"/>
              </a:rPr>
            </a:br>
            <a:r>
              <a:rPr lang="en-GB" altLang="fr-FR" sz="2000">
                <a:solidFill>
                  <a:srgbClr val="000000"/>
                </a:solidFill>
                <a:latin typeface="Arial" pitchFamily="34" charset="0"/>
              </a:rPr>
              <a:t>modeling (CAD Systems)</a:t>
            </a:r>
            <a:endParaRPr lang="fr-FR" altLang="fr-FR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7513" name="Text Box 121"/>
          <p:cNvSpPr txBox="1">
            <a:spLocks noChangeArrowheads="1"/>
          </p:cNvSpPr>
          <p:nvPr/>
        </p:nvSpPr>
        <p:spPr bwMode="auto">
          <a:xfrm>
            <a:off x="5003800" y="2231817"/>
            <a:ext cx="29083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fr-FR" sz="2000">
                <a:solidFill>
                  <a:srgbClr val="000000"/>
                </a:solidFill>
                <a:latin typeface="Arial" pitchFamily="34" charset="0"/>
              </a:rPr>
              <a:t>Product/Process Design</a:t>
            </a:r>
            <a:endParaRPr lang="fr-FR" altLang="fr-FR" sz="2000">
              <a:solidFill>
                <a:schemeClr val="tx1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87514" name="Text Box 122"/>
          <p:cNvSpPr txBox="1">
            <a:spLocks noChangeArrowheads="1"/>
          </p:cNvSpPr>
          <p:nvPr/>
        </p:nvSpPr>
        <p:spPr bwMode="auto">
          <a:xfrm rot="-2011999">
            <a:off x="2144713" y="3587126"/>
            <a:ext cx="51831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fr-FR" sz="4000" b="1" dirty="0">
                <a:solidFill>
                  <a:srgbClr val="0033CC"/>
                </a:solidFill>
                <a:latin typeface="Arial" pitchFamily="34" charset="0"/>
                <a:ea typeface="ＭＳ Ｐゴシック" pitchFamily="34" charset="-128"/>
              </a:rPr>
              <a:t>Transversal Projects</a:t>
            </a:r>
          </a:p>
        </p:txBody>
      </p:sp>
      <p:sp>
        <p:nvSpPr>
          <p:cNvPr id="187515" name="Freeform 123"/>
          <p:cNvSpPr>
            <a:spLocks noEditPoints="1"/>
          </p:cNvSpPr>
          <p:nvPr/>
        </p:nvSpPr>
        <p:spPr bwMode="auto">
          <a:xfrm>
            <a:off x="4787900" y="1584117"/>
            <a:ext cx="3889375" cy="73025"/>
          </a:xfrm>
          <a:custGeom>
            <a:avLst/>
            <a:gdLst>
              <a:gd name="T0" fmla="*/ 30 w 1875"/>
              <a:gd name="T1" fmla="*/ 30 h 81"/>
              <a:gd name="T2" fmla="*/ 1835 w 1875"/>
              <a:gd name="T3" fmla="*/ 30 h 81"/>
              <a:gd name="T4" fmla="*/ 1845 w 1875"/>
              <a:gd name="T5" fmla="*/ 30 h 81"/>
              <a:gd name="T6" fmla="*/ 1845 w 1875"/>
              <a:gd name="T7" fmla="*/ 40 h 81"/>
              <a:gd name="T8" fmla="*/ 1845 w 1875"/>
              <a:gd name="T9" fmla="*/ 40 h 81"/>
              <a:gd name="T10" fmla="*/ 1835 w 1875"/>
              <a:gd name="T11" fmla="*/ 40 h 81"/>
              <a:gd name="T12" fmla="*/ 30 w 1875"/>
              <a:gd name="T13" fmla="*/ 40 h 81"/>
              <a:gd name="T14" fmla="*/ 30 w 1875"/>
              <a:gd name="T15" fmla="*/ 40 h 81"/>
              <a:gd name="T16" fmla="*/ 20 w 1875"/>
              <a:gd name="T17" fmla="*/ 40 h 81"/>
              <a:gd name="T18" fmla="*/ 30 w 1875"/>
              <a:gd name="T19" fmla="*/ 30 h 81"/>
              <a:gd name="T20" fmla="*/ 30 w 1875"/>
              <a:gd name="T21" fmla="*/ 30 h 81"/>
              <a:gd name="T22" fmla="*/ 30 w 1875"/>
              <a:gd name="T23" fmla="*/ 30 h 81"/>
              <a:gd name="T24" fmla="*/ 81 w 1875"/>
              <a:gd name="T25" fmla="*/ 81 h 81"/>
              <a:gd name="T26" fmla="*/ 0 w 1875"/>
              <a:gd name="T27" fmla="*/ 40 h 81"/>
              <a:gd name="T28" fmla="*/ 81 w 1875"/>
              <a:gd name="T29" fmla="*/ 0 h 81"/>
              <a:gd name="T30" fmla="*/ 81 w 1875"/>
              <a:gd name="T31" fmla="*/ 81 h 81"/>
              <a:gd name="T32" fmla="*/ 1794 w 1875"/>
              <a:gd name="T33" fmla="*/ 0 h 81"/>
              <a:gd name="T34" fmla="*/ 1875 w 1875"/>
              <a:gd name="T35" fmla="*/ 40 h 81"/>
              <a:gd name="T36" fmla="*/ 1794 w 1875"/>
              <a:gd name="T37" fmla="*/ 81 h 81"/>
              <a:gd name="T38" fmla="*/ 1794 w 1875"/>
              <a:gd name="T39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875" h="81">
                <a:moveTo>
                  <a:pt x="30" y="30"/>
                </a:moveTo>
                <a:lnTo>
                  <a:pt x="1835" y="30"/>
                </a:lnTo>
                <a:lnTo>
                  <a:pt x="1845" y="30"/>
                </a:lnTo>
                <a:lnTo>
                  <a:pt x="1845" y="40"/>
                </a:lnTo>
                <a:lnTo>
                  <a:pt x="1845" y="40"/>
                </a:lnTo>
                <a:lnTo>
                  <a:pt x="1835" y="40"/>
                </a:lnTo>
                <a:lnTo>
                  <a:pt x="30" y="40"/>
                </a:lnTo>
                <a:lnTo>
                  <a:pt x="30" y="40"/>
                </a:lnTo>
                <a:lnTo>
                  <a:pt x="20" y="40"/>
                </a:lnTo>
                <a:lnTo>
                  <a:pt x="30" y="30"/>
                </a:lnTo>
                <a:lnTo>
                  <a:pt x="30" y="30"/>
                </a:lnTo>
                <a:lnTo>
                  <a:pt x="30" y="30"/>
                </a:lnTo>
                <a:close/>
                <a:moveTo>
                  <a:pt x="81" y="81"/>
                </a:moveTo>
                <a:lnTo>
                  <a:pt x="0" y="40"/>
                </a:lnTo>
                <a:lnTo>
                  <a:pt x="81" y="0"/>
                </a:lnTo>
                <a:lnTo>
                  <a:pt x="81" y="81"/>
                </a:lnTo>
                <a:close/>
                <a:moveTo>
                  <a:pt x="1794" y="0"/>
                </a:moveTo>
                <a:lnTo>
                  <a:pt x="1875" y="40"/>
                </a:lnTo>
                <a:lnTo>
                  <a:pt x="1794" y="81"/>
                </a:lnTo>
                <a:lnTo>
                  <a:pt x="1794" y="0"/>
                </a:ln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7466" name="Rectangle 74"/>
          <p:cNvSpPr>
            <a:spLocks noChangeArrowheads="1"/>
          </p:cNvSpPr>
          <p:nvPr/>
        </p:nvSpPr>
        <p:spPr bwMode="auto">
          <a:xfrm rot="21600000">
            <a:off x="5076825" y="3600242"/>
            <a:ext cx="23463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fr-FR" sz="2000">
                <a:solidFill>
                  <a:srgbClr val="000000"/>
                </a:solidFill>
                <a:latin typeface="Arial" pitchFamily="34" charset="0"/>
              </a:rPr>
              <a:t>Collaborative Design</a:t>
            </a:r>
            <a:endParaRPr lang="fr-FR" altLang="fr-FR" sz="20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13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5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 smtClean="0"/>
              <a:t>Objectives of the </a:t>
            </a:r>
            <a:r>
              <a:rPr lang="fr-FR" sz="2400" dirty="0" err="1" smtClean="0"/>
              <a:t>product</a:t>
            </a:r>
            <a:r>
              <a:rPr lang="fr-FR" sz="2400" dirty="0" smtClean="0"/>
              <a:t> </a:t>
            </a:r>
            <a:r>
              <a:rPr lang="fr-FR" sz="2400" dirty="0" err="1" smtClean="0"/>
              <a:t>process</a:t>
            </a:r>
            <a:r>
              <a:rPr lang="fr-FR" sz="2400" dirty="0" smtClean="0"/>
              <a:t> design group</a:t>
            </a:r>
            <a:endParaRPr lang="fr-FR" sz="24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387725" y="1412875"/>
            <a:ext cx="541474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1313" indent="-341313" algn="l" defTabSz="449263" rtl="0" eaLnBrk="1" fontAlgn="base" hangingPunct="1">
              <a:lnSpc>
                <a:spcPct val="126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449263" rtl="0" eaLnBrk="1" fontAlgn="base" hangingPunct="1">
              <a:lnSpc>
                <a:spcPct val="126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18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49263" rtl="0" eaLnBrk="1" fontAlgn="base" hangingPunct="1">
              <a:lnSpc>
                <a:spcPct val="12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18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49263" rtl="0" eaLnBrk="1" fontAlgn="base" hangingPunct="1">
              <a:lnSpc>
                <a:spcPct val="126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>
                <a:solidFill>
                  <a:srgbClr val="000000"/>
                </a:solidFill>
                <a:latin typeface="+mn-lt"/>
              </a:defRPr>
            </a:lvl4pPr>
            <a:lvl5pPr marL="2057400" indent="-228600" algn="l" defTabSz="449263" rtl="0" eaLnBrk="1" fontAlgn="base" hangingPunct="1">
              <a:lnSpc>
                <a:spcPct val="126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+mn-lt"/>
              </a:defRPr>
            </a:lvl5pPr>
            <a:lvl6pPr marL="2514600" indent="-228600" algn="l" defTabSz="449263" rtl="0" eaLnBrk="1" fontAlgn="base" hangingPunct="1">
              <a:lnSpc>
                <a:spcPct val="126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+mn-lt"/>
              </a:defRPr>
            </a:lvl6pPr>
            <a:lvl7pPr marL="2971800" indent="-228600" algn="l" defTabSz="449263" rtl="0" eaLnBrk="1" fontAlgn="base" hangingPunct="1">
              <a:lnSpc>
                <a:spcPct val="126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+mn-lt"/>
              </a:defRPr>
            </a:lvl7pPr>
            <a:lvl8pPr marL="3429000" indent="-228600" algn="l" defTabSz="449263" rtl="0" eaLnBrk="1" fontAlgn="base" hangingPunct="1">
              <a:lnSpc>
                <a:spcPct val="126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+mn-lt"/>
              </a:defRPr>
            </a:lvl8pPr>
            <a:lvl9pPr marL="3886200" indent="-228600" algn="l" defTabSz="449263" rtl="0" eaLnBrk="1" fontAlgn="base" hangingPunct="1">
              <a:lnSpc>
                <a:spcPct val="126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indent="19050">
              <a:lnSpc>
                <a:spcPct val="116000"/>
              </a:lnSpc>
              <a:buFont typeface="Arial" charset="0"/>
              <a:buNone/>
            </a:pPr>
            <a:r>
              <a:rPr lang="fr-FR" altLang="fr-FR" sz="2400" kern="0" dirty="0" smtClean="0"/>
              <a:t>To propose </a:t>
            </a:r>
            <a:r>
              <a:rPr lang="fr-FR" altLang="fr-FR" sz="2400" kern="0" dirty="0" err="1" smtClean="0"/>
              <a:t>methods</a:t>
            </a:r>
            <a:r>
              <a:rPr lang="fr-FR" altLang="fr-FR" sz="2400" kern="0" dirty="0" smtClean="0"/>
              <a:t> to design </a:t>
            </a:r>
            <a:r>
              <a:rPr lang="fr-FR" altLang="fr-FR" sz="2400" kern="0" dirty="0" err="1" smtClean="0"/>
              <a:t>simultaneously</a:t>
            </a:r>
            <a:r>
              <a:rPr lang="fr-FR" altLang="fr-FR" sz="2400" kern="0" dirty="0" smtClean="0"/>
              <a:t> the </a:t>
            </a:r>
            <a:r>
              <a:rPr lang="fr-FR" altLang="fr-FR" sz="2400" kern="0" dirty="0" err="1" smtClean="0"/>
              <a:t>product</a:t>
            </a:r>
            <a:r>
              <a:rPr lang="fr-FR" altLang="fr-FR" sz="2400" kern="0" dirty="0" smtClean="0"/>
              <a:t> and </a:t>
            </a:r>
            <a:r>
              <a:rPr lang="fr-FR" altLang="fr-FR" sz="2400" kern="0" dirty="0" err="1" smtClean="0"/>
              <a:t>its</a:t>
            </a:r>
            <a:r>
              <a:rPr lang="fr-FR" altLang="fr-FR" sz="2400" kern="0" dirty="0" smtClean="0"/>
              <a:t> </a:t>
            </a:r>
            <a:r>
              <a:rPr lang="fr-FR" altLang="fr-FR" sz="2400" kern="0" dirty="0" err="1" smtClean="0"/>
              <a:t>lifecycle</a:t>
            </a:r>
            <a:r>
              <a:rPr lang="fr-FR" altLang="fr-FR" sz="2400" kern="0" dirty="0" smtClean="0"/>
              <a:t> </a:t>
            </a:r>
            <a:r>
              <a:rPr lang="fr-FR" altLang="fr-FR" sz="2400" kern="0" dirty="0" err="1" smtClean="0"/>
              <a:t>integrating</a:t>
            </a:r>
            <a:r>
              <a:rPr lang="fr-FR" altLang="fr-FR" sz="2400" kern="0" dirty="0" smtClean="0"/>
              <a:t> the </a:t>
            </a:r>
            <a:r>
              <a:rPr lang="fr-FR" altLang="fr-FR" sz="2400" kern="0" dirty="0" err="1" smtClean="0"/>
              <a:t>experience</a:t>
            </a:r>
            <a:r>
              <a:rPr lang="fr-FR" altLang="fr-FR" sz="2400" kern="0" dirty="0" smtClean="0"/>
              <a:t> and the </a:t>
            </a:r>
            <a:r>
              <a:rPr lang="fr-FR" altLang="fr-FR" sz="2400" kern="0" dirty="0" err="1" smtClean="0"/>
              <a:t>knowledge</a:t>
            </a:r>
            <a:r>
              <a:rPr lang="fr-FR" altLang="fr-FR" sz="2400" kern="0" dirty="0" smtClean="0"/>
              <a:t> </a:t>
            </a:r>
            <a:r>
              <a:rPr lang="fr-FR" altLang="fr-FR" sz="2400" kern="0" dirty="0" err="1" smtClean="0"/>
              <a:t>linked</a:t>
            </a:r>
            <a:r>
              <a:rPr lang="fr-FR" altLang="fr-FR" sz="2400" kern="0" dirty="0" smtClean="0"/>
              <a:t> to the </a:t>
            </a:r>
            <a:r>
              <a:rPr lang="fr-FR" altLang="fr-FR" sz="2400" kern="0" dirty="0" err="1" smtClean="0"/>
              <a:t>lifecycle</a:t>
            </a:r>
            <a:endParaRPr lang="fr-FR" altLang="fr-FR" sz="2400" kern="0" dirty="0" smtClean="0"/>
          </a:p>
          <a:p>
            <a:pPr indent="19050">
              <a:lnSpc>
                <a:spcPct val="116000"/>
              </a:lnSpc>
            </a:pPr>
            <a:endParaRPr lang="fr-FR" altLang="fr-FR" sz="2400" kern="0" dirty="0" smtClean="0"/>
          </a:p>
        </p:txBody>
      </p:sp>
      <p:pic>
        <p:nvPicPr>
          <p:cNvPr id="5" name="Picture 4" descr="réun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341438"/>
            <a:ext cx="3059113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43037" y="3834045"/>
            <a:ext cx="7129463" cy="2229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lnSpc>
                <a:spcPct val="126000"/>
              </a:lnSpc>
              <a:spcBef>
                <a:spcPts val="700"/>
              </a:spcBef>
              <a:buFont typeface="Arial" charset="0"/>
              <a:buChar char="•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179388" algn="l">
              <a:lnSpc>
                <a:spcPct val="126000"/>
              </a:lnSpc>
              <a:spcBef>
                <a:spcPts val="600"/>
              </a:spcBef>
              <a:buFont typeface="Arial" charset="0"/>
              <a:buChar char="–"/>
              <a:defRPr sz="2400">
                <a:solidFill>
                  <a:srgbClr val="000000"/>
                </a:solidFill>
                <a:latin typeface="Arial" charset="0"/>
              </a:defRPr>
            </a:lvl2pPr>
            <a:lvl3pPr marL="1143000" indent="-228600" algn="l">
              <a:lnSpc>
                <a:spcPct val="126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rgbClr val="000000"/>
                </a:solidFill>
                <a:latin typeface="Arial" charset="0"/>
              </a:defRPr>
            </a:lvl3pPr>
            <a:lvl4pPr marL="1600200" indent="-228600" algn="l">
              <a:lnSpc>
                <a:spcPct val="126000"/>
              </a:lnSpc>
              <a:spcBef>
                <a:spcPts val="450"/>
              </a:spcBef>
              <a:buFont typeface="Arial" charset="0"/>
              <a:buChar char="–"/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algn="l">
              <a:lnSpc>
                <a:spcPct val="126000"/>
              </a:lnSpc>
              <a:spcBef>
                <a:spcPts val="450"/>
              </a:spcBef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lnSpc>
                <a:spcPct val="126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lnSpc>
                <a:spcPct val="126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lnSpc>
                <a:spcPct val="126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lnSpc>
                <a:spcPct val="126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lvl="1">
              <a:lnSpc>
                <a:spcPct val="124000"/>
              </a:lnSpc>
              <a:spcBef>
                <a:spcPct val="0"/>
              </a:spcBef>
              <a:buFont typeface="Times New Roman" pitchFamily="18" charset="0"/>
              <a:buNone/>
            </a:pPr>
            <a:r>
              <a:rPr lang="fr-FR" altLang="fr-FR" sz="2000" dirty="0">
                <a:solidFill>
                  <a:srgbClr val="007ECB"/>
                </a:solidFill>
                <a:latin typeface="+mj-lt"/>
                <a:ea typeface="+mj-ea"/>
                <a:cs typeface="+mj-cs"/>
              </a:rPr>
              <a:t>- </a:t>
            </a:r>
            <a:r>
              <a:rPr lang="fr-FR" altLang="fr-FR" sz="2000" dirty="0" err="1">
                <a:solidFill>
                  <a:srgbClr val="007ECB"/>
                </a:solidFill>
                <a:latin typeface="+mj-lt"/>
                <a:ea typeface="+mj-ea"/>
                <a:cs typeface="+mj-cs"/>
              </a:rPr>
              <a:t>Understanding</a:t>
            </a:r>
            <a:r>
              <a:rPr lang="fr-FR" altLang="fr-FR" sz="2000" dirty="0">
                <a:solidFill>
                  <a:srgbClr val="007ECB"/>
                </a:solidFill>
                <a:latin typeface="+mj-lt"/>
                <a:ea typeface="+mj-ea"/>
                <a:cs typeface="+mj-cs"/>
              </a:rPr>
              <a:t> and </a:t>
            </a:r>
            <a:r>
              <a:rPr lang="fr-FR" altLang="fr-FR" sz="2000" dirty="0" err="1">
                <a:solidFill>
                  <a:srgbClr val="007ECB"/>
                </a:solidFill>
                <a:latin typeface="+mj-lt"/>
                <a:ea typeface="+mj-ea"/>
                <a:cs typeface="+mj-cs"/>
              </a:rPr>
              <a:t>modeling</a:t>
            </a:r>
            <a:r>
              <a:rPr lang="fr-FR" altLang="fr-FR" sz="2000" dirty="0">
                <a:solidFill>
                  <a:srgbClr val="007ECB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altLang="fr-FR" sz="2000" dirty="0" smtClean="0">
                <a:solidFill>
                  <a:srgbClr val="007ECB"/>
                </a:solidFill>
                <a:latin typeface="+mj-lt"/>
                <a:ea typeface="+mj-ea"/>
                <a:cs typeface="+mj-cs"/>
              </a:rPr>
              <a:t>of the Expertises </a:t>
            </a:r>
            <a:r>
              <a:rPr lang="fr-FR" altLang="fr-FR" sz="1800" dirty="0" err="1"/>
              <a:t>linked</a:t>
            </a:r>
            <a:r>
              <a:rPr lang="fr-FR" altLang="fr-FR" sz="1800" dirty="0"/>
              <a:t> to the Product </a:t>
            </a:r>
            <a:r>
              <a:rPr lang="fr-FR" altLang="fr-FR" sz="1800" dirty="0" err="1"/>
              <a:t>Lifecycle</a:t>
            </a:r>
            <a:r>
              <a:rPr lang="fr-FR" altLang="fr-FR" sz="1800" dirty="0"/>
              <a:t> (Domain Experts and </a:t>
            </a:r>
            <a:r>
              <a:rPr lang="fr-FR" altLang="fr-FR" sz="1800" dirty="0" err="1"/>
              <a:t>Users</a:t>
            </a:r>
            <a:r>
              <a:rPr lang="fr-FR" altLang="fr-FR" sz="1800" dirty="0"/>
              <a:t>)</a:t>
            </a:r>
          </a:p>
          <a:p>
            <a:pPr lvl="1">
              <a:lnSpc>
                <a:spcPct val="124000"/>
              </a:lnSpc>
              <a:spcBef>
                <a:spcPct val="0"/>
              </a:spcBef>
              <a:buFont typeface="Times New Roman" pitchFamily="18" charset="0"/>
              <a:buNone/>
            </a:pPr>
            <a:r>
              <a:rPr lang="fr-FR" altLang="fr-FR" sz="2000" dirty="0">
                <a:solidFill>
                  <a:srgbClr val="007ECB"/>
                </a:solidFill>
                <a:latin typeface="+mj-lt"/>
                <a:ea typeface="+mj-ea"/>
                <a:cs typeface="+mj-cs"/>
              </a:rPr>
              <a:t>- </a:t>
            </a:r>
            <a:r>
              <a:rPr lang="fr-FR" altLang="fr-FR" sz="2000" dirty="0" err="1" smtClean="0">
                <a:solidFill>
                  <a:srgbClr val="007ECB"/>
                </a:solidFill>
                <a:latin typeface="+mj-lt"/>
                <a:ea typeface="+mj-ea"/>
                <a:cs typeface="+mj-cs"/>
              </a:rPr>
              <a:t>Integration</a:t>
            </a:r>
            <a:r>
              <a:rPr lang="fr-FR" altLang="fr-FR" sz="2000" dirty="0" smtClean="0">
                <a:solidFill>
                  <a:srgbClr val="007ECB"/>
                </a:solidFill>
                <a:latin typeface="+mj-lt"/>
                <a:ea typeface="+mj-ea"/>
                <a:cs typeface="+mj-cs"/>
              </a:rPr>
              <a:t> of the </a:t>
            </a:r>
            <a:r>
              <a:rPr lang="fr-FR" altLang="fr-FR" sz="2000" dirty="0" err="1" smtClean="0">
                <a:solidFill>
                  <a:srgbClr val="007ECB"/>
                </a:solidFill>
                <a:latin typeface="+mj-lt"/>
                <a:ea typeface="+mj-ea"/>
                <a:cs typeface="+mj-cs"/>
              </a:rPr>
              <a:t>Experiences</a:t>
            </a:r>
            <a:r>
              <a:rPr lang="fr-FR" altLang="fr-FR" sz="2000" dirty="0" smtClean="0">
                <a:solidFill>
                  <a:srgbClr val="007ECB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altLang="fr-FR" sz="2000" dirty="0">
                <a:solidFill>
                  <a:srgbClr val="007ECB"/>
                </a:solidFill>
                <a:latin typeface="+mj-lt"/>
                <a:ea typeface="+mj-ea"/>
                <a:cs typeface="+mj-cs"/>
              </a:rPr>
              <a:t>and </a:t>
            </a:r>
            <a:r>
              <a:rPr lang="fr-FR" altLang="fr-FR" sz="2000" dirty="0" err="1">
                <a:solidFill>
                  <a:srgbClr val="007ECB"/>
                </a:solidFill>
                <a:latin typeface="+mj-lt"/>
                <a:ea typeface="+mj-ea"/>
                <a:cs typeface="+mj-cs"/>
              </a:rPr>
              <a:t>Knowledge</a:t>
            </a:r>
            <a:r>
              <a:rPr lang="fr-FR" altLang="fr-FR" sz="2000" dirty="0">
                <a:solidFill>
                  <a:srgbClr val="007ECB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altLang="fr-FR" sz="1800" dirty="0" err="1"/>
              <a:t>into</a:t>
            </a:r>
            <a:r>
              <a:rPr lang="fr-FR" altLang="fr-FR" sz="1800" dirty="0"/>
              <a:t> Design </a:t>
            </a:r>
            <a:r>
              <a:rPr lang="fr-FR" altLang="fr-FR" sz="1800" dirty="0" err="1"/>
              <a:t>Systems</a:t>
            </a:r>
            <a:r>
              <a:rPr lang="fr-FR" altLang="fr-FR" sz="1800" dirty="0"/>
              <a:t> (User Interface Tools, </a:t>
            </a:r>
            <a:r>
              <a:rPr lang="fr-FR" altLang="fr-FR" sz="1800" dirty="0" err="1"/>
              <a:t>Libraries</a:t>
            </a:r>
            <a:r>
              <a:rPr lang="fr-FR" altLang="fr-FR" sz="1800" dirty="0"/>
              <a:t>, </a:t>
            </a:r>
            <a:r>
              <a:rPr lang="fr-FR" altLang="fr-FR" sz="1800" dirty="0" err="1"/>
              <a:t>Integration</a:t>
            </a:r>
            <a:r>
              <a:rPr lang="fr-FR" altLang="fr-FR" sz="1800" dirty="0"/>
              <a:t> </a:t>
            </a:r>
            <a:r>
              <a:rPr lang="fr-FR" altLang="fr-FR" sz="1800" dirty="0" err="1"/>
              <a:t>Models</a:t>
            </a:r>
            <a:r>
              <a:rPr lang="fr-FR" altLang="fr-FR" sz="1800" dirty="0"/>
              <a:t>, Design </a:t>
            </a:r>
            <a:r>
              <a:rPr lang="fr-FR" altLang="fr-FR" sz="1800" dirty="0" err="1"/>
              <a:t>Methodologies</a:t>
            </a:r>
            <a:r>
              <a:rPr lang="fr-FR" altLang="fr-FR" sz="1800" dirty="0"/>
              <a:t>)</a:t>
            </a:r>
          </a:p>
          <a:p>
            <a:pPr lvl="1">
              <a:lnSpc>
                <a:spcPct val="124000"/>
              </a:lnSpc>
              <a:spcBef>
                <a:spcPct val="0"/>
              </a:spcBef>
              <a:buFont typeface="Times New Roman" pitchFamily="18" charset="0"/>
              <a:buNone/>
            </a:pPr>
            <a:endParaRPr lang="fr-FR" altLang="fr-FR" sz="1800" dirty="0"/>
          </a:p>
        </p:txBody>
      </p:sp>
      <p:sp>
        <p:nvSpPr>
          <p:cNvPr id="3" name="ZoneTexte 2"/>
          <p:cNvSpPr txBox="1"/>
          <p:nvPr/>
        </p:nvSpPr>
        <p:spPr>
          <a:xfrm>
            <a:off x="3173647" y="5769260"/>
            <a:ext cx="3108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1800" dirty="0" err="1" smtClean="0">
                <a:solidFill>
                  <a:schemeClr val="bg1">
                    <a:lumMod val="50000"/>
                  </a:schemeClr>
                </a:solidFill>
              </a:rPr>
              <a:t>Environmental</a:t>
            </a:r>
            <a:r>
              <a:rPr lang="fr-FR" sz="1800" dirty="0" smtClean="0">
                <a:solidFill>
                  <a:schemeClr val="bg1">
                    <a:lumMod val="50000"/>
                  </a:schemeClr>
                </a:solidFill>
              </a:rPr>
              <a:t> issues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1800" dirty="0" smtClean="0">
                <a:solidFill>
                  <a:schemeClr val="bg1">
                    <a:lumMod val="50000"/>
                  </a:schemeClr>
                </a:solidFill>
              </a:rPr>
              <a:t>Additive </a:t>
            </a:r>
            <a:r>
              <a:rPr lang="fr-FR" sz="1800" dirty="0" err="1" smtClean="0">
                <a:solidFill>
                  <a:schemeClr val="bg1">
                    <a:lumMod val="50000"/>
                  </a:schemeClr>
                </a:solidFill>
              </a:rPr>
              <a:t>manufacturing</a:t>
            </a:r>
            <a:endParaRPr lang="fr-FR" sz="1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59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255059"/>
            <a:ext cx="8527231" cy="5173450"/>
          </a:xfrm>
        </p:spPr>
        <p:txBody>
          <a:bodyPr>
            <a:normAutofit/>
          </a:bodyPr>
          <a:lstStyle/>
          <a:p>
            <a:r>
              <a:rPr lang="fr-FR" sz="2000" dirty="0" err="1" smtClean="0"/>
              <a:t>Researches</a:t>
            </a:r>
            <a:r>
              <a:rPr lang="fr-FR" sz="2000" dirty="0" smtClean="0"/>
              <a:t> are </a:t>
            </a:r>
            <a:r>
              <a:rPr lang="fr-FR" sz="2000" dirty="0" err="1" smtClean="0"/>
              <a:t>related</a:t>
            </a:r>
            <a:r>
              <a:rPr lang="fr-FR" sz="2000" dirty="0" smtClean="0"/>
              <a:t> to </a:t>
            </a:r>
            <a:r>
              <a:rPr lang="fr-FR" sz="2000" dirty="0" err="1" smtClean="0">
                <a:solidFill>
                  <a:srgbClr val="157CA1"/>
                </a:solidFill>
              </a:rPr>
              <a:t>products</a:t>
            </a:r>
            <a:r>
              <a:rPr lang="fr-FR" sz="2000" dirty="0" smtClean="0"/>
              <a:t> or </a:t>
            </a:r>
            <a:r>
              <a:rPr lang="fr-FR" sz="2000" dirty="0" err="1">
                <a:solidFill>
                  <a:srgbClr val="157CA1"/>
                </a:solidFill>
              </a:rPr>
              <a:t>product</a:t>
            </a:r>
            <a:r>
              <a:rPr lang="fr-FR" sz="2000" dirty="0">
                <a:solidFill>
                  <a:srgbClr val="157CA1"/>
                </a:solidFill>
              </a:rPr>
              <a:t> service </a:t>
            </a:r>
            <a:r>
              <a:rPr lang="fr-FR" sz="2000" dirty="0" err="1">
                <a:solidFill>
                  <a:srgbClr val="157CA1"/>
                </a:solidFill>
              </a:rPr>
              <a:t>systems</a:t>
            </a:r>
            <a:r>
              <a:rPr lang="fr-FR" sz="2000" dirty="0">
                <a:solidFill>
                  <a:srgbClr val="157CA1"/>
                </a:solidFill>
              </a:rPr>
              <a:t> life </a:t>
            </a:r>
            <a:r>
              <a:rPr lang="fr-FR" sz="2000" dirty="0" smtClean="0">
                <a:solidFill>
                  <a:srgbClr val="157CA1"/>
                </a:solidFill>
              </a:rPr>
              <a:t>cycles</a:t>
            </a:r>
            <a:r>
              <a:rPr lang="fr-FR" sz="2000" dirty="0" smtClean="0"/>
              <a:t> (design, </a:t>
            </a:r>
            <a:r>
              <a:rPr lang="fr-FR" sz="2000" dirty="0" err="1" smtClean="0"/>
              <a:t>manufacturing</a:t>
            </a:r>
            <a:r>
              <a:rPr lang="fr-FR" sz="2000" dirty="0" smtClean="0"/>
              <a:t>, distribution, usage, end of life scenario…)</a:t>
            </a:r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Research</a:t>
            </a:r>
            <a:r>
              <a:rPr lang="fr-FR" dirty="0" smtClean="0"/>
              <a:t> area</a:t>
            </a:r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704" y="2380550"/>
            <a:ext cx="6822701" cy="352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381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Remanufacturing</a:t>
            </a:r>
            <a:r>
              <a:rPr lang="fr-FR" dirty="0" smtClean="0"/>
              <a:t> </a:t>
            </a:r>
            <a:r>
              <a:rPr lang="fr-FR" dirty="0" err="1" smtClean="0"/>
              <a:t>principles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387878"/>
            <a:ext cx="8527231" cy="4966447"/>
          </a:xfrm>
        </p:spPr>
        <p:txBody>
          <a:bodyPr/>
          <a:lstStyle/>
          <a:p>
            <a:r>
              <a:rPr lang="en-US" sz="2400" dirty="0" smtClean="0"/>
              <a:t>Remanufacturing is a recycling technique that enables products and components at their end-of-life to serve as a </a:t>
            </a:r>
            <a:r>
              <a:rPr lang="en-US" sz="2400" b="1" dirty="0" smtClean="0">
                <a:solidFill>
                  <a:srgbClr val="0066CC"/>
                </a:solidFill>
              </a:rPr>
              <a:t>stock of resources</a:t>
            </a:r>
            <a:r>
              <a:rPr lang="en-US" sz="2400" dirty="0" smtClean="0">
                <a:solidFill>
                  <a:srgbClr val="0066CC"/>
                </a:solidFill>
              </a:rPr>
              <a:t> </a:t>
            </a:r>
            <a:r>
              <a:rPr lang="en-US" sz="2400" dirty="0" smtClean="0"/>
              <a:t>for manufacturing new products which </a:t>
            </a:r>
            <a:r>
              <a:rPr lang="en-US" sz="2400" b="1" dirty="0" smtClean="0">
                <a:solidFill>
                  <a:srgbClr val="0066CC"/>
                </a:solidFill>
              </a:rPr>
              <a:t>quality</a:t>
            </a:r>
            <a:r>
              <a:rPr lang="en-US" sz="2400" dirty="0" smtClean="0">
                <a:solidFill>
                  <a:srgbClr val="0066CC"/>
                </a:solidFill>
              </a:rPr>
              <a:t> </a:t>
            </a:r>
            <a:r>
              <a:rPr lang="en-US" sz="2400" dirty="0" smtClean="0"/>
              <a:t>is at least equal to the quality of products made from extracted raw materials.</a:t>
            </a:r>
          </a:p>
          <a:p>
            <a:pPr lvl="1"/>
            <a:r>
              <a:rPr lang="en-US" sz="2000" b="1" dirty="0" smtClean="0">
                <a:solidFill>
                  <a:srgbClr val="0066CC"/>
                </a:solidFill>
              </a:rPr>
              <a:t>Keep</a:t>
            </a:r>
            <a:r>
              <a:rPr lang="en-US" sz="2000" b="0" dirty="0" smtClean="0">
                <a:solidFill>
                  <a:srgbClr val="0066CC"/>
                </a:solidFill>
              </a:rPr>
              <a:t> </a:t>
            </a:r>
            <a:r>
              <a:rPr lang="en-US" sz="2000" b="0" dirty="0" smtClean="0"/>
              <a:t>the maximum of </a:t>
            </a:r>
            <a:r>
              <a:rPr lang="en-US" sz="2000" b="1" dirty="0" smtClean="0">
                <a:solidFill>
                  <a:srgbClr val="0066CC"/>
                </a:solidFill>
              </a:rPr>
              <a:t>value</a:t>
            </a:r>
            <a:r>
              <a:rPr lang="en-US" sz="2000" b="0" dirty="0" smtClean="0">
                <a:solidFill>
                  <a:srgbClr val="0066CC"/>
                </a:solidFill>
              </a:rPr>
              <a:t> </a:t>
            </a:r>
            <a:r>
              <a:rPr lang="en-US" sz="2000" b="0" dirty="0" smtClean="0"/>
              <a:t>of the unuseful products and components in the economy</a:t>
            </a:r>
          </a:p>
          <a:p>
            <a:pPr lvl="1"/>
            <a:r>
              <a:rPr lang="en-US" sz="2000" dirty="0" smtClean="0"/>
              <a:t>Use this value in a </a:t>
            </a:r>
            <a:r>
              <a:rPr lang="en-US" sz="2000" b="1" dirty="0" smtClean="0">
                <a:solidFill>
                  <a:srgbClr val="0066CC"/>
                </a:solidFill>
              </a:rPr>
              <a:t>new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0066CC"/>
                </a:solidFill>
              </a:rPr>
              <a:t>cycle</a:t>
            </a:r>
            <a:r>
              <a:rPr lang="en-US" sz="2000" b="1" dirty="0" smtClean="0"/>
              <a:t> </a:t>
            </a:r>
            <a:r>
              <a:rPr lang="en-US" sz="2000" dirty="0" smtClean="0"/>
              <a:t>of a product life</a:t>
            </a:r>
          </a:p>
          <a:p>
            <a:pPr lvl="1"/>
            <a:r>
              <a:rPr lang="en-US" sz="2000" dirty="0" smtClean="0"/>
              <a:t>Make</a:t>
            </a:r>
            <a:r>
              <a:rPr lang="en-US" sz="2000" b="0" dirty="0" smtClean="0"/>
              <a:t> </a:t>
            </a:r>
            <a:r>
              <a:rPr lang="en-US" sz="2000" b="1" dirty="0" smtClean="0">
                <a:solidFill>
                  <a:srgbClr val="0066CC"/>
                </a:solidFill>
              </a:rPr>
              <a:t>as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0066CC"/>
                </a:solidFill>
              </a:rPr>
              <a:t>many</a:t>
            </a:r>
            <a:r>
              <a:rPr lang="en-US" sz="2000" b="1" dirty="0" smtClean="0"/>
              <a:t> </a:t>
            </a:r>
            <a:r>
              <a:rPr lang="en-US" sz="2000" b="0" dirty="0" smtClean="0"/>
              <a:t>life cycles </a:t>
            </a:r>
            <a:r>
              <a:rPr lang="en-US" sz="2000" b="1" dirty="0" smtClean="0">
                <a:solidFill>
                  <a:srgbClr val="0066CC"/>
                </a:solidFill>
              </a:rPr>
              <a:t>as possible</a:t>
            </a:r>
            <a:endParaRPr lang="en-US" sz="2000" b="1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83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Connecteur droit 24"/>
          <p:cNvCxnSpPr/>
          <p:nvPr/>
        </p:nvCxnSpPr>
        <p:spPr>
          <a:xfrm>
            <a:off x="5697125" y="3429000"/>
            <a:ext cx="0" cy="1368152"/>
          </a:xfrm>
          <a:prstGeom prst="line">
            <a:avLst/>
          </a:prstGeom>
          <a:noFill/>
          <a:ln w="9525" cap="flat" cmpd="sng" algn="ctr">
            <a:solidFill>
              <a:srgbClr val="FFFFFF">
                <a:lumMod val="50000"/>
              </a:srgbClr>
            </a:solidFill>
            <a:prstDash val="solid"/>
          </a:ln>
          <a:effectLst/>
        </p:spPr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81690" y="278210"/>
            <a:ext cx="7146634" cy="91916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sz="2000" dirty="0" smtClean="0"/>
              <a:t>Main </a:t>
            </a:r>
            <a:r>
              <a:rPr lang="fr-FR" sz="2000" dirty="0" err="1" smtClean="0"/>
              <a:t>research</a:t>
            </a:r>
            <a:r>
              <a:rPr lang="fr-FR" sz="2000" dirty="0" smtClean="0"/>
              <a:t> questions of the group </a:t>
            </a:r>
            <a:r>
              <a:rPr lang="fr-FR" sz="2000" dirty="0" err="1" smtClean="0"/>
              <a:t>since</a:t>
            </a:r>
            <a:r>
              <a:rPr lang="fr-FR" sz="2000" dirty="0" smtClean="0"/>
              <a:t> 2003 and </a:t>
            </a:r>
            <a:r>
              <a:rPr lang="fr-FR" sz="2000" dirty="0" err="1" smtClean="0"/>
              <a:t>where</a:t>
            </a:r>
            <a:r>
              <a:rPr lang="fr-FR" sz="2000" dirty="0" smtClean="0"/>
              <a:t> </a:t>
            </a:r>
            <a:r>
              <a:rPr lang="fr-FR" sz="2000" dirty="0" err="1" smtClean="0"/>
              <a:t>remanufacturing</a:t>
            </a:r>
            <a:r>
              <a:rPr lang="fr-FR" sz="2000" dirty="0" smtClean="0"/>
              <a:t> issues are </a:t>
            </a:r>
            <a:r>
              <a:rPr lang="fr-FR" sz="2000" dirty="0" err="1" smtClean="0"/>
              <a:t>from</a:t>
            </a:r>
            <a:r>
              <a:rPr lang="fr-FR" sz="2000" dirty="0" smtClean="0"/>
              <a:t> the design perspective</a:t>
            </a:r>
            <a:endParaRPr lang="fr-FR" sz="2000" dirty="0"/>
          </a:p>
        </p:txBody>
      </p:sp>
      <p:sp>
        <p:nvSpPr>
          <p:cNvPr id="7" name="Pentagone 6"/>
          <p:cNvSpPr/>
          <p:nvPr/>
        </p:nvSpPr>
        <p:spPr>
          <a:xfrm>
            <a:off x="231499" y="3404509"/>
            <a:ext cx="9164679" cy="103629"/>
          </a:xfrm>
          <a:prstGeom prst="homePlate">
            <a:avLst/>
          </a:prstGeom>
          <a:solidFill>
            <a:srgbClr val="3B88C1">
              <a:alpha val="44000"/>
            </a:srgbClr>
          </a:solidFill>
          <a:ln w="254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1313638" y="3316689"/>
            <a:ext cx="288032" cy="279267"/>
          </a:xfrm>
          <a:prstGeom prst="chevron">
            <a:avLst/>
          </a:prstGeom>
          <a:solidFill>
            <a:srgbClr val="C00000"/>
          </a:solidFill>
          <a:ln w="254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Chevron 8"/>
          <p:cNvSpPr/>
          <p:nvPr/>
        </p:nvSpPr>
        <p:spPr>
          <a:xfrm>
            <a:off x="7811071" y="3297453"/>
            <a:ext cx="288032" cy="279267"/>
          </a:xfrm>
          <a:prstGeom prst="chevron">
            <a:avLst/>
          </a:prstGeom>
          <a:solidFill>
            <a:srgbClr val="C00000"/>
          </a:solidFill>
          <a:ln w="254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2914527" y="3316689"/>
            <a:ext cx="288032" cy="279267"/>
          </a:xfrm>
          <a:prstGeom prst="chevron">
            <a:avLst/>
          </a:prstGeom>
          <a:solidFill>
            <a:srgbClr val="C00000"/>
          </a:solidFill>
          <a:ln w="254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6282190" y="3316688"/>
            <a:ext cx="288032" cy="279267"/>
          </a:xfrm>
          <a:prstGeom prst="chevron">
            <a:avLst/>
          </a:prstGeom>
          <a:solidFill>
            <a:srgbClr val="C00000"/>
          </a:solidFill>
          <a:ln w="254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4481990" y="3356992"/>
            <a:ext cx="288032" cy="279267"/>
          </a:xfrm>
          <a:prstGeom prst="chevron">
            <a:avLst/>
          </a:prstGeom>
          <a:solidFill>
            <a:srgbClr val="C00000"/>
          </a:solidFill>
          <a:ln w="254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385646" y="3540658"/>
            <a:ext cx="63834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fr-FR" sz="1200" dirty="0" smtClean="0">
                <a:solidFill>
                  <a:srgbClr val="C00000"/>
                </a:solidFill>
                <a:latin typeface="Arial"/>
              </a:rPr>
              <a:t>2005</a:t>
            </a:r>
            <a:endParaRPr lang="fr-FR" sz="1200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907537" y="3552908"/>
            <a:ext cx="63834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fr-FR" sz="1200" dirty="0" smtClean="0">
                <a:solidFill>
                  <a:srgbClr val="C00000"/>
                </a:solidFill>
                <a:latin typeface="Arial"/>
              </a:rPr>
              <a:t>2008</a:t>
            </a:r>
            <a:endParaRPr lang="fr-FR" sz="1200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481990" y="3573016"/>
            <a:ext cx="63834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fr-FR" sz="1200" dirty="0" smtClean="0">
                <a:solidFill>
                  <a:srgbClr val="C00000"/>
                </a:solidFill>
                <a:latin typeface="Arial"/>
              </a:rPr>
              <a:t>2011</a:t>
            </a:r>
            <a:endParaRPr lang="fr-FR" sz="1200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066166" y="3573016"/>
            <a:ext cx="63834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fr-FR" sz="1200" dirty="0" smtClean="0">
                <a:solidFill>
                  <a:srgbClr val="C00000"/>
                </a:solidFill>
                <a:latin typeface="Arial"/>
              </a:rPr>
              <a:t>2014</a:t>
            </a:r>
            <a:endParaRPr lang="fr-FR" sz="1200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876089" y="3533672"/>
            <a:ext cx="63834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fr-FR" sz="1200" dirty="0" smtClean="0">
                <a:solidFill>
                  <a:srgbClr val="C00000"/>
                </a:solidFill>
                <a:latin typeface="Arial"/>
              </a:rPr>
              <a:t>2017</a:t>
            </a:r>
            <a:endParaRPr lang="fr-FR" sz="1200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972731" y="4072134"/>
            <a:ext cx="1024094" cy="738664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Life Cycle for designers 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2607763" y="2132856"/>
            <a:ext cx="1296144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Closed</a:t>
            </a: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 </a:t>
            </a:r>
            <a:r>
              <a:rPr kumimoji="0" lang="fr-FR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loops</a:t>
            </a: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PSS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3124129" y="4104075"/>
            <a:ext cx="1645894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en-A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Remanufacturing</a:t>
            </a: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fr-FR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process</a:t>
            </a:r>
            <a:endParaRPr kumimoji="0" lang="fr-FR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878033" y="4725144"/>
            <a:ext cx="1512168" cy="30777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DFX - usage</a:t>
            </a:r>
          </a:p>
        </p:txBody>
      </p:sp>
      <p:cxnSp>
        <p:nvCxnSpPr>
          <p:cNvPr id="22" name="Connecteur droit 21"/>
          <p:cNvCxnSpPr/>
          <p:nvPr/>
        </p:nvCxnSpPr>
        <p:spPr>
          <a:xfrm flipV="1">
            <a:off x="2004524" y="3519010"/>
            <a:ext cx="2191" cy="553125"/>
          </a:xfrm>
          <a:prstGeom prst="line">
            <a:avLst/>
          </a:prstGeom>
          <a:noFill/>
          <a:ln w="9525" cap="flat" cmpd="sng" algn="ctr">
            <a:solidFill>
              <a:srgbClr val="FFFFFF">
                <a:lumMod val="50000"/>
              </a:srgbClr>
            </a:solidFill>
            <a:prstDash val="solid"/>
          </a:ln>
          <a:effectLst/>
        </p:spPr>
      </p:cxnSp>
      <p:cxnSp>
        <p:nvCxnSpPr>
          <p:cNvPr id="23" name="Connecteur droit 22"/>
          <p:cNvCxnSpPr/>
          <p:nvPr/>
        </p:nvCxnSpPr>
        <p:spPr>
          <a:xfrm>
            <a:off x="3545886" y="3456321"/>
            <a:ext cx="0" cy="692760"/>
          </a:xfrm>
          <a:prstGeom prst="line">
            <a:avLst/>
          </a:prstGeom>
          <a:noFill/>
          <a:ln w="9525" cap="flat" cmpd="sng" algn="ctr">
            <a:solidFill>
              <a:srgbClr val="FFFFFF">
                <a:lumMod val="50000"/>
              </a:srgbClr>
            </a:solidFill>
            <a:prstDash val="solid"/>
          </a:ln>
          <a:effectLst/>
        </p:spPr>
      </p:cxnSp>
      <p:cxnSp>
        <p:nvCxnSpPr>
          <p:cNvPr id="24" name="Connecteur droit 23"/>
          <p:cNvCxnSpPr/>
          <p:nvPr/>
        </p:nvCxnSpPr>
        <p:spPr>
          <a:xfrm>
            <a:off x="3255835" y="2924944"/>
            <a:ext cx="0" cy="504056"/>
          </a:xfrm>
          <a:prstGeom prst="line">
            <a:avLst/>
          </a:prstGeom>
          <a:noFill/>
          <a:ln w="9525" cap="flat" cmpd="sng" algn="ctr">
            <a:solidFill>
              <a:srgbClr val="FFFFFF">
                <a:lumMod val="50000"/>
              </a:srgbClr>
            </a:solidFill>
            <a:prstDash val="solid"/>
          </a:ln>
          <a:effectLst/>
        </p:spPr>
      </p:cxnSp>
      <p:cxnSp>
        <p:nvCxnSpPr>
          <p:cNvPr id="26" name="Connecteur droit 25"/>
          <p:cNvCxnSpPr/>
          <p:nvPr/>
        </p:nvCxnSpPr>
        <p:spPr>
          <a:xfrm>
            <a:off x="5382090" y="2564904"/>
            <a:ext cx="0" cy="839212"/>
          </a:xfrm>
          <a:prstGeom prst="line">
            <a:avLst/>
          </a:prstGeom>
          <a:noFill/>
          <a:ln w="9525" cap="flat" cmpd="sng" algn="ctr">
            <a:solidFill>
              <a:srgbClr val="FFFFFF">
                <a:lumMod val="50000"/>
              </a:srgbClr>
            </a:solidFill>
            <a:prstDash val="solid"/>
          </a:ln>
          <a:effectLst/>
        </p:spPr>
      </p:cxnSp>
      <p:cxnSp>
        <p:nvCxnSpPr>
          <p:cNvPr id="27" name="Connecteur droit 26"/>
          <p:cNvCxnSpPr>
            <a:stCxn id="40" idx="2"/>
          </p:cNvCxnSpPr>
          <p:nvPr/>
        </p:nvCxnSpPr>
        <p:spPr>
          <a:xfrm>
            <a:off x="8134123" y="2512641"/>
            <a:ext cx="0" cy="891475"/>
          </a:xfrm>
          <a:prstGeom prst="line">
            <a:avLst/>
          </a:prstGeom>
          <a:noFill/>
          <a:ln w="9525" cap="flat" cmpd="sng" algn="ctr">
            <a:solidFill>
              <a:srgbClr val="FFFFFF">
                <a:lumMod val="50000"/>
              </a:srgbClr>
            </a:solidFill>
            <a:prstDash val="solid"/>
          </a:ln>
          <a:effectLst/>
        </p:spPr>
      </p:cxnSp>
      <p:sp>
        <p:nvSpPr>
          <p:cNvPr id="28" name="Chevron 27"/>
          <p:cNvSpPr/>
          <p:nvPr/>
        </p:nvSpPr>
        <p:spPr>
          <a:xfrm>
            <a:off x="71500" y="3284984"/>
            <a:ext cx="288032" cy="279267"/>
          </a:xfrm>
          <a:prstGeom prst="chevron">
            <a:avLst/>
          </a:prstGeom>
          <a:solidFill>
            <a:srgbClr val="C00000"/>
          </a:solidFill>
          <a:ln w="254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3124128" y="4608131"/>
            <a:ext cx="1645894" cy="30777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9668B"/>
                </a:solidFill>
                <a:effectLst/>
                <a:uLnTx/>
                <a:uFillTx/>
                <a:latin typeface="Arial"/>
              </a:rPr>
              <a:t>RENAULT 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4878033" y="5013176"/>
            <a:ext cx="1512168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</a:rPr>
              <a:t>EcoUse</a:t>
            </a:r>
            <a:endParaRPr kumimoji="0" lang="fr-FR" sz="14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1973825" y="4792215"/>
            <a:ext cx="1022999" cy="30777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9668B"/>
                </a:solidFill>
                <a:effectLst/>
                <a:uLnTx/>
                <a:uFillTx/>
                <a:latin typeface="Arial"/>
              </a:rPr>
              <a:t>CLOEE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2607763" y="2636912"/>
            <a:ext cx="1296144" cy="30777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9668B"/>
                </a:solidFill>
                <a:effectLst/>
                <a:uLnTx/>
                <a:uFillTx/>
                <a:latin typeface="Arial"/>
              </a:rPr>
              <a:t>Velo’v</a:t>
            </a:r>
            <a:endParaRPr kumimoji="0" lang="fr-FR" sz="1400" b="0" i="0" u="none" strike="noStrike" kern="0" cap="none" spc="0" normalizeH="0" baseline="0" noProof="0" dirty="0" smtClean="0">
              <a:ln>
                <a:noFill/>
              </a:ln>
              <a:solidFill>
                <a:srgbClr val="39668B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6174177" y="4293096"/>
            <a:ext cx="1512168" cy="30777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9668B"/>
                </a:solidFill>
                <a:effectLst/>
                <a:uLnTx/>
                <a:uFillTx/>
                <a:latin typeface="Arial"/>
              </a:rPr>
              <a:t>IDCYCLUM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4335955" y="2132856"/>
            <a:ext cx="1656184" cy="30777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PSS Life Cycle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4335955" y="2420888"/>
            <a:ext cx="1656184" cy="30777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9668B"/>
                </a:solidFill>
                <a:effectLst/>
                <a:uLnTx/>
                <a:uFillTx/>
                <a:latin typeface="Arial"/>
              </a:rPr>
              <a:t>ServINNOV</a:t>
            </a:r>
            <a:endParaRPr kumimoji="0" lang="fr-FR" sz="1400" b="0" i="0" u="none" strike="noStrike" kern="0" cap="none" spc="0" normalizeH="0" baseline="0" noProof="0" dirty="0" smtClean="0">
              <a:ln>
                <a:noFill/>
              </a:ln>
              <a:solidFill>
                <a:srgbClr val="39668B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37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033" y="5013176"/>
            <a:ext cx="1265096" cy="455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8" name="Connecteur droit 37"/>
          <p:cNvCxnSpPr/>
          <p:nvPr/>
        </p:nvCxnSpPr>
        <p:spPr>
          <a:xfrm>
            <a:off x="6786246" y="3501008"/>
            <a:ext cx="0" cy="648072"/>
          </a:xfrm>
          <a:prstGeom prst="line">
            <a:avLst/>
          </a:prstGeom>
          <a:noFill/>
          <a:ln w="9525" cap="flat" cmpd="sng" algn="ctr">
            <a:solidFill>
              <a:srgbClr val="FFFFFF">
                <a:lumMod val="50000"/>
              </a:srgbClr>
            </a:solidFill>
            <a:prstDash val="solid"/>
          </a:ln>
          <a:effectLst/>
        </p:spPr>
      </p:cxnSp>
      <p:sp>
        <p:nvSpPr>
          <p:cNvPr id="39" name="ZoneTexte 38"/>
          <p:cNvSpPr txBox="1"/>
          <p:nvPr/>
        </p:nvSpPr>
        <p:spPr>
          <a:xfrm>
            <a:off x="7144267" y="1916832"/>
            <a:ext cx="1979712" cy="30777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DFX – second usage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7144267" y="2204864"/>
            <a:ext cx="1979712" cy="30777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9668B"/>
                </a:solidFill>
                <a:effectLst/>
                <a:uLnTx/>
                <a:uFillTx/>
                <a:latin typeface="Arial"/>
              </a:rPr>
              <a:t>Design2life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6102170" y="2563161"/>
            <a:ext cx="1656184" cy="30777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DFX - </a:t>
            </a:r>
            <a:r>
              <a:rPr kumimoji="0" lang="fr-FR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Recycling</a:t>
            </a:r>
            <a:endParaRPr kumimoji="0" lang="fr-FR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6102170" y="2851193"/>
            <a:ext cx="1656184" cy="30777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9668B"/>
                </a:solidFill>
                <a:effectLst/>
                <a:uLnTx/>
                <a:uFillTx/>
                <a:latin typeface="Arial"/>
              </a:rPr>
              <a:t>Recobat</a:t>
            </a:r>
            <a:endParaRPr kumimoji="0" lang="fr-FR" sz="1400" b="0" i="0" u="none" strike="noStrike" kern="0" cap="none" spc="0" normalizeH="0" baseline="0" noProof="0" dirty="0" smtClean="0">
              <a:ln>
                <a:noFill/>
              </a:ln>
              <a:solidFill>
                <a:srgbClr val="39668B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6174177" y="4005064"/>
            <a:ext cx="1512168" cy="30777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DFX - upgrade</a:t>
            </a:r>
          </a:p>
        </p:txBody>
      </p:sp>
      <p:sp>
        <p:nvSpPr>
          <p:cNvPr id="44" name="Rectangle à coins arrondis 43"/>
          <p:cNvSpPr/>
          <p:nvPr/>
        </p:nvSpPr>
        <p:spPr>
          <a:xfrm>
            <a:off x="231499" y="3933056"/>
            <a:ext cx="7670871" cy="2016224"/>
          </a:xfrm>
          <a:prstGeom prst="roundRect">
            <a:avLst>
              <a:gd name="adj" fmla="val 10148"/>
            </a:avLst>
          </a:prstGeom>
          <a:noFill/>
          <a:ln w="9525" cap="flat" cmpd="sng" algn="ctr">
            <a:solidFill>
              <a:srgbClr val="3B88C1"/>
            </a:solidFill>
            <a:prstDash val="das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5" name="Connecteur droit 44"/>
          <p:cNvCxnSpPr/>
          <p:nvPr/>
        </p:nvCxnSpPr>
        <p:spPr>
          <a:xfrm>
            <a:off x="7407315" y="3176972"/>
            <a:ext cx="0" cy="216024"/>
          </a:xfrm>
          <a:prstGeom prst="line">
            <a:avLst/>
          </a:prstGeom>
          <a:noFill/>
          <a:ln w="9525" cap="flat" cmpd="sng" algn="ctr">
            <a:solidFill>
              <a:srgbClr val="FFFFFF">
                <a:lumMod val="50000"/>
              </a:srgbClr>
            </a:solidFill>
            <a:prstDash val="solid"/>
          </a:ln>
          <a:effectLst/>
        </p:spPr>
      </p:cxnSp>
      <p:sp>
        <p:nvSpPr>
          <p:cNvPr id="46" name="ZoneTexte 45"/>
          <p:cNvSpPr txBox="1"/>
          <p:nvPr/>
        </p:nvSpPr>
        <p:spPr>
          <a:xfrm>
            <a:off x="1205625" y="5517232"/>
            <a:ext cx="5339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800" dirty="0" smtClean="0">
                <a:solidFill>
                  <a:srgbClr val="3B88C1"/>
                </a:solidFill>
                <a:latin typeface="Arial"/>
              </a:rPr>
              <a:t>Evolution of </a:t>
            </a:r>
            <a:r>
              <a:rPr lang="fr-FR" sz="1800" dirty="0" err="1" smtClean="0">
                <a:solidFill>
                  <a:srgbClr val="3B88C1"/>
                </a:solidFill>
                <a:latin typeface="Arial"/>
              </a:rPr>
              <a:t>remanufacturing</a:t>
            </a:r>
            <a:r>
              <a:rPr lang="fr-FR" sz="1800" dirty="0" smtClean="0">
                <a:solidFill>
                  <a:srgbClr val="3B88C1"/>
                </a:solidFill>
                <a:latin typeface="Arial"/>
              </a:rPr>
              <a:t> business </a:t>
            </a:r>
            <a:r>
              <a:rPr lang="fr-FR" sz="1800" dirty="0" err="1" smtClean="0">
                <a:solidFill>
                  <a:srgbClr val="3B88C1"/>
                </a:solidFill>
                <a:latin typeface="Arial"/>
              </a:rPr>
              <a:t>models</a:t>
            </a:r>
            <a:endParaRPr lang="fr-FR" sz="1400" dirty="0">
              <a:solidFill>
                <a:srgbClr val="3B88C1"/>
              </a:solidFill>
              <a:latin typeface="Arial"/>
            </a:endParaRPr>
          </a:p>
        </p:txBody>
      </p:sp>
      <p:sp>
        <p:nvSpPr>
          <p:cNvPr id="51" name="Rectangle à coins arrondis 50"/>
          <p:cNvSpPr/>
          <p:nvPr/>
        </p:nvSpPr>
        <p:spPr>
          <a:xfrm>
            <a:off x="2274688" y="1484784"/>
            <a:ext cx="6860782" cy="1728192"/>
          </a:xfrm>
          <a:prstGeom prst="roundRect">
            <a:avLst>
              <a:gd name="adj" fmla="val 10148"/>
            </a:avLst>
          </a:prstGeom>
          <a:noFill/>
          <a:ln w="9525" cap="flat" cmpd="sng" algn="ctr">
            <a:solidFill>
              <a:srgbClr val="3B88C1"/>
            </a:solidFill>
            <a:prstDash val="das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2411760" y="1556792"/>
            <a:ext cx="6220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800" dirty="0" err="1" smtClean="0">
                <a:solidFill>
                  <a:srgbClr val="3B88C1"/>
                </a:solidFill>
                <a:latin typeface="Arial"/>
              </a:rPr>
              <a:t>Towards</a:t>
            </a:r>
            <a:r>
              <a:rPr lang="fr-FR" sz="1800" dirty="0" smtClean="0">
                <a:solidFill>
                  <a:srgbClr val="3B88C1"/>
                </a:solidFill>
                <a:latin typeface="Arial"/>
              </a:rPr>
              <a:t> </a:t>
            </a:r>
            <a:r>
              <a:rPr lang="fr-FR" sz="1800" dirty="0" err="1" smtClean="0">
                <a:solidFill>
                  <a:srgbClr val="3B88C1"/>
                </a:solidFill>
                <a:latin typeface="Arial"/>
              </a:rPr>
              <a:t>remanufacturing</a:t>
            </a:r>
            <a:r>
              <a:rPr lang="fr-FR" sz="1800" dirty="0" smtClean="0">
                <a:solidFill>
                  <a:srgbClr val="3B88C1"/>
                </a:solidFill>
                <a:latin typeface="Arial"/>
              </a:rPr>
              <a:t>, part of the </a:t>
            </a:r>
            <a:r>
              <a:rPr lang="fr-FR" sz="1800" dirty="0" err="1" smtClean="0">
                <a:solidFill>
                  <a:srgbClr val="3B88C1"/>
                </a:solidFill>
                <a:latin typeface="Arial"/>
              </a:rPr>
              <a:t>industrial</a:t>
            </a:r>
            <a:r>
              <a:rPr lang="fr-FR" sz="1800" dirty="0" smtClean="0">
                <a:solidFill>
                  <a:srgbClr val="3B88C1"/>
                </a:solidFill>
                <a:latin typeface="Arial"/>
              </a:rPr>
              <a:t> system</a:t>
            </a:r>
            <a:endParaRPr lang="en-AU" sz="1600" dirty="0">
              <a:solidFill>
                <a:srgbClr val="3B88C1"/>
              </a:solidFill>
              <a:latin typeface="Arial"/>
            </a:endParaRPr>
          </a:p>
        </p:txBody>
      </p:sp>
      <p:sp>
        <p:nvSpPr>
          <p:cNvPr id="47" name="Chevron 46"/>
          <p:cNvSpPr/>
          <p:nvPr/>
        </p:nvSpPr>
        <p:spPr>
          <a:xfrm>
            <a:off x="8964488" y="3293985"/>
            <a:ext cx="288032" cy="279267"/>
          </a:xfrm>
          <a:prstGeom prst="chevron">
            <a:avLst/>
          </a:prstGeom>
          <a:solidFill>
            <a:srgbClr val="C00000"/>
          </a:solidFill>
          <a:ln w="254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91938" y="3543894"/>
            <a:ext cx="638349" cy="335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fr-FR" sz="1200" dirty="0" smtClean="0">
                <a:solidFill>
                  <a:srgbClr val="C00000"/>
                </a:solidFill>
                <a:latin typeface="Arial"/>
              </a:rPr>
              <a:t>2003</a:t>
            </a:r>
            <a:endParaRPr lang="fr-FR" sz="1200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265484" y="4471372"/>
            <a:ext cx="1606216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Reman</a:t>
            </a:r>
            <a:endParaRPr lang="fr-FR" sz="1400" b="0" kern="0" dirty="0">
              <a:solidFill>
                <a:srgbClr val="000000"/>
              </a:solidFill>
              <a:latin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lang="fr-FR" sz="1400" b="0" kern="0" dirty="0" err="1" smtClean="0">
                <a:solidFill>
                  <a:srgbClr val="000000"/>
                </a:solidFill>
                <a:latin typeface="Arial"/>
              </a:rPr>
              <a:t>Characterisation</a:t>
            </a:r>
            <a:endParaRPr kumimoji="0" lang="fr-FR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240498" y="5004175"/>
            <a:ext cx="1631201" cy="30777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9668B"/>
                </a:solidFill>
                <a:effectLst/>
                <a:uLnTx/>
                <a:uFillTx/>
                <a:latin typeface="Arial"/>
              </a:rPr>
              <a:t>REPRO2</a:t>
            </a:r>
          </a:p>
        </p:txBody>
      </p:sp>
      <p:cxnSp>
        <p:nvCxnSpPr>
          <p:cNvPr id="55" name="Connecteur droit 54"/>
          <p:cNvCxnSpPr/>
          <p:nvPr/>
        </p:nvCxnSpPr>
        <p:spPr>
          <a:xfrm flipV="1">
            <a:off x="836585" y="3526374"/>
            <a:ext cx="0" cy="766722"/>
          </a:xfrm>
          <a:prstGeom prst="line">
            <a:avLst/>
          </a:prstGeom>
          <a:noFill/>
          <a:ln w="9525" cap="flat" cmpd="sng" algn="ctr">
            <a:solidFill>
              <a:srgbClr val="FFFFFF">
                <a:lumMod val="50000"/>
              </a:srgbClr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112641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 bwMode="auto">
          <a:xfrm>
            <a:off x="6732240" y="5589240"/>
            <a:ext cx="2411760" cy="9001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 err="1" smtClean="0"/>
              <a:t>Remanufactured</a:t>
            </a:r>
            <a:r>
              <a:rPr lang="fr-FR" sz="2000" dirty="0" smtClean="0"/>
              <a:t> </a:t>
            </a:r>
            <a:r>
              <a:rPr lang="fr-FR" sz="2000" dirty="0" err="1" smtClean="0"/>
              <a:t>products</a:t>
            </a:r>
            <a:r>
              <a:rPr lang="fr-FR" sz="2000" dirty="0" smtClean="0"/>
              <a:t> : business vs </a:t>
            </a:r>
            <a:r>
              <a:rPr lang="fr-FR" sz="2000" dirty="0" err="1" smtClean="0"/>
              <a:t>sustainability</a:t>
            </a:r>
            <a:endParaRPr lang="fr-FR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0" y="2995522"/>
            <a:ext cx="80010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555" y="1846030"/>
            <a:ext cx="1295400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73" y="5348925"/>
            <a:ext cx="1223963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9" y="2219412"/>
            <a:ext cx="817563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560" y="978158"/>
            <a:ext cx="1168400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10" y="1064059"/>
            <a:ext cx="12239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377" y="3428206"/>
            <a:ext cx="1277937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91" y="2420613"/>
            <a:ext cx="69056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94"/>
          <a:stretch/>
        </p:blipFill>
        <p:spPr bwMode="auto">
          <a:xfrm>
            <a:off x="2603388" y="3284213"/>
            <a:ext cx="984362" cy="1851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95" y="3291527"/>
            <a:ext cx="1385887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" t="12327" r="14159" b="8717"/>
          <a:stretch/>
        </p:blipFill>
        <p:spPr bwMode="auto">
          <a:xfrm>
            <a:off x="1014888" y="5184195"/>
            <a:ext cx="2080681" cy="1250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08" y="2563387"/>
            <a:ext cx="1008063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90" y="1064059"/>
            <a:ext cx="1584325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" y="4793335"/>
            <a:ext cx="1652587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06327" y="3798043"/>
            <a:ext cx="864096" cy="402123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2791" l="0" r="10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346087" y="3005955"/>
            <a:ext cx="924456" cy="399618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9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517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42031" y="3438003"/>
            <a:ext cx="1176557" cy="684166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434319" y="2861939"/>
            <a:ext cx="581407" cy="596152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22">
            <a:duotone>
              <a:prstClr val="black"/>
              <a:srgbClr val="FF401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97756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42231" y="4734147"/>
            <a:ext cx="432048" cy="842494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24">
            <a:duotone>
              <a:prstClr val="black"/>
              <a:srgbClr val="FF401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99554" l="0" r="9623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4439" y="4483786"/>
            <a:ext cx="576064" cy="662868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51" b="98795" l="0" r="100000"/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98215" y="2213867"/>
            <a:ext cx="591254" cy="1022378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28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92791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18095" y="4590131"/>
            <a:ext cx="936104" cy="432049"/>
          </a:xfrm>
          <a:prstGeom prst="rect">
            <a:avLst/>
          </a:prstGeom>
        </p:spPr>
      </p:pic>
      <p:sp>
        <p:nvSpPr>
          <p:cNvPr id="25" name="Virage 24"/>
          <p:cNvSpPr/>
          <p:nvPr/>
        </p:nvSpPr>
        <p:spPr>
          <a:xfrm>
            <a:off x="6138174" y="3365995"/>
            <a:ext cx="576064" cy="497635"/>
          </a:xfrm>
          <a:prstGeom prst="bentArrow">
            <a:avLst/>
          </a:prstGeom>
          <a:solidFill>
            <a:srgbClr val="FFFFFF"/>
          </a:solidFill>
          <a:ln w="3175" cmpd="sng">
            <a:solidFill>
              <a:srgbClr val="39668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39668B"/>
              </a:solidFill>
            </a:endParaRPr>
          </a:p>
        </p:txBody>
      </p:sp>
      <p:sp>
        <p:nvSpPr>
          <p:cNvPr id="26" name="Virage 25"/>
          <p:cNvSpPr/>
          <p:nvPr/>
        </p:nvSpPr>
        <p:spPr>
          <a:xfrm rot="5400000">
            <a:off x="6803153" y="3439303"/>
            <a:ext cx="499682" cy="484307"/>
          </a:xfrm>
          <a:prstGeom prst="bentArrow">
            <a:avLst/>
          </a:prstGeom>
          <a:solidFill>
            <a:srgbClr val="FFFFFF"/>
          </a:solidFill>
          <a:ln w="3175" cmpd="sng">
            <a:solidFill>
              <a:srgbClr val="39668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39668B"/>
              </a:solidFill>
            </a:endParaRPr>
          </a:p>
        </p:txBody>
      </p:sp>
      <p:sp>
        <p:nvSpPr>
          <p:cNvPr id="27" name="Virage 26"/>
          <p:cNvSpPr/>
          <p:nvPr/>
        </p:nvSpPr>
        <p:spPr>
          <a:xfrm rot="5400000" flipH="1" flipV="1">
            <a:off x="6066166" y="3942059"/>
            <a:ext cx="504056" cy="504056"/>
          </a:xfrm>
          <a:prstGeom prst="bentArrow">
            <a:avLst/>
          </a:prstGeom>
          <a:solidFill>
            <a:srgbClr val="FFFFFF"/>
          </a:solidFill>
          <a:ln w="3175" cmpd="sng">
            <a:solidFill>
              <a:srgbClr val="39668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39668B"/>
              </a:solidFill>
            </a:endParaRPr>
          </a:p>
        </p:txBody>
      </p:sp>
      <p:sp>
        <p:nvSpPr>
          <p:cNvPr id="28" name="Virage 27"/>
          <p:cNvSpPr/>
          <p:nvPr/>
        </p:nvSpPr>
        <p:spPr>
          <a:xfrm flipH="1" flipV="1">
            <a:off x="6767791" y="4034335"/>
            <a:ext cx="466648" cy="456879"/>
          </a:xfrm>
          <a:prstGeom prst="bentArrow">
            <a:avLst/>
          </a:prstGeom>
          <a:solidFill>
            <a:srgbClr val="FFFFFF"/>
          </a:solidFill>
          <a:ln w="3175" cmpd="sng">
            <a:solidFill>
              <a:srgbClr val="39668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39668B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265853" y="3621738"/>
            <a:ext cx="898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rgbClr val="39668B"/>
                </a:solidFill>
              </a:rPr>
              <a:t>Product Life Cycle</a:t>
            </a:r>
            <a:endParaRPr lang="fr-FR" sz="1200" dirty="0">
              <a:solidFill>
                <a:srgbClr val="39668B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20385634">
            <a:off x="4768966" y="2126247"/>
            <a:ext cx="17122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100" dirty="0">
                <a:solidFill>
                  <a:srgbClr val="39668B"/>
                </a:solidFill>
              </a:rPr>
              <a:t>Use of renewable energy &amp; guarantying a sustainable use of this resource</a:t>
            </a:r>
          </a:p>
        </p:txBody>
      </p:sp>
      <p:sp>
        <p:nvSpPr>
          <p:cNvPr id="31" name="Rectangle 30"/>
          <p:cNvSpPr/>
          <p:nvPr/>
        </p:nvSpPr>
        <p:spPr>
          <a:xfrm rot="1057971">
            <a:off x="7249929" y="2492555"/>
            <a:ext cx="14314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dirty="0" err="1">
                <a:solidFill>
                  <a:srgbClr val="39668B"/>
                </a:solidFill>
              </a:rPr>
              <a:t>Ecodesign</a:t>
            </a:r>
            <a:r>
              <a:rPr lang="fr-FR" sz="1100" dirty="0">
                <a:solidFill>
                  <a:srgbClr val="39668B"/>
                </a:solidFill>
              </a:rPr>
              <a:t> </a:t>
            </a:r>
            <a:r>
              <a:rPr lang="fr-FR" sz="1100" dirty="0" smtClean="0">
                <a:solidFill>
                  <a:srgbClr val="39668B"/>
                </a:solidFill>
              </a:rPr>
              <a:t>&amp; clean </a:t>
            </a:r>
            <a:r>
              <a:rPr lang="fr-FR" sz="1100" dirty="0" err="1">
                <a:solidFill>
                  <a:srgbClr val="39668B"/>
                </a:solidFill>
              </a:rPr>
              <a:t>energy</a:t>
            </a:r>
            <a:r>
              <a:rPr lang="fr-FR" sz="1100" dirty="0">
                <a:solidFill>
                  <a:srgbClr val="39668B"/>
                </a:solidFill>
              </a:rPr>
              <a:t> </a:t>
            </a:r>
            <a:r>
              <a:rPr lang="fr-FR" sz="1100" dirty="0" err="1">
                <a:solidFill>
                  <a:srgbClr val="39668B"/>
                </a:solidFill>
              </a:rPr>
              <a:t>strategy</a:t>
            </a:r>
            <a:endParaRPr lang="fr-FR" sz="1100" dirty="0">
              <a:solidFill>
                <a:srgbClr val="39668B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rot="735344">
            <a:off x="4808324" y="5125515"/>
            <a:ext cx="169830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dirty="0" err="1" smtClean="0">
                <a:solidFill>
                  <a:srgbClr val="800000"/>
                </a:solidFill>
              </a:rPr>
              <a:t>Waste</a:t>
            </a:r>
            <a:r>
              <a:rPr lang="fr-FR" sz="1100" dirty="0" smtClean="0">
                <a:solidFill>
                  <a:srgbClr val="800000"/>
                </a:solidFill>
              </a:rPr>
              <a:t> </a:t>
            </a:r>
            <a:r>
              <a:rPr lang="fr-FR" sz="1100" dirty="0">
                <a:solidFill>
                  <a:srgbClr val="800000"/>
                </a:solidFill>
              </a:rPr>
              <a:t>= </a:t>
            </a:r>
            <a:r>
              <a:rPr lang="fr-FR" sz="1100" dirty="0" err="1">
                <a:solidFill>
                  <a:srgbClr val="800000"/>
                </a:solidFill>
              </a:rPr>
              <a:t>resource</a:t>
            </a:r>
            <a:r>
              <a:rPr lang="fr-FR" sz="1100" dirty="0">
                <a:solidFill>
                  <a:srgbClr val="800000"/>
                </a:solidFill>
              </a:rPr>
              <a:t> </a:t>
            </a:r>
            <a:r>
              <a:rPr lang="fr-FR" sz="1100" dirty="0" err="1">
                <a:solidFill>
                  <a:srgbClr val="800000"/>
                </a:solidFill>
              </a:rPr>
              <a:t>paradigm</a:t>
            </a:r>
            <a:endParaRPr lang="fr-FR" sz="1100" dirty="0">
              <a:solidFill>
                <a:srgbClr val="80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 rot="20246612">
            <a:off x="4552437" y="4215072"/>
            <a:ext cx="116769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dirty="0" smtClean="0">
                <a:solidFill>
                  <a:srgbClr val="800000"/>
                </a:solidFill>
              </a:rPr>
              <a:t>Minimum </a:t>
            </a:r>
            <a:r>
              <a:rPr lang="fr-FR" sz="1100" dirty="0" err="1">
                <a:solidFill>
                  <a:srgbClr val="800000"/>
                </a:solidFill>
              </a:rPr>
              <a:t>burden</a:t>
            </a:r>
            <a:r>
              <a:rPr lang="fr-FR" sz="1100" dirty="0">
                <a:solidFill>
                  <a:srgbClr val="800000"/>
                </a:solidFill>
              </a:rPr>
              <a:t> </a:t>
            </a:r>
            <a:r>
              <a:rPr lang="fr-FR" sz="1100" dirty="0" err="1">
                <a:solidFill>
                  <a:srgbClr val="800000"/>
                </a:solidFill>
              </a:rPr>
              <a:t>waste</a:t>
            </a:r>
            <a:r>
              <a:rPr lang="fr-FR" sz="1100" dirty="0">
                <a:solidFill>
                  <a:srgbClr val="800000"/>
                </a:solidFill>
              </a:rPr>
              <a:t> </a:t>
            </a:r>
            <a:r>
              <a:rPr lang="fr-FR" sz="1100" dirty="0" err="1">
                <a:solidFill>
                  <a:srgbClr val="800000"/>
                </a:solidFill>
              </a:rPr>
              <a:t>treatments</a:t>
            </a:r>
            <a:r>
              <a:rPr lang="fr-FR" sz="1100" dirty="0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34" name="Rectangle 33"/>
          <p:cNvSpPr/>
          <p:nvPr/>
        </p:nvSpPr>
        <p:spPr>
          <a:xfrm rot="1481020">
            <a:off x="7572452" y="4153322"/>
            <a:ext cx="14053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dirty="0" err="1" smtClean="0">
                <a:solidFill>
                  <a:schemeClr val="tx2"/>
                </a:solidFill>
              </a:rPr>
              <a:t>Reducing</a:t>
            </a:r>
            <a:r>
              <a:rPr lang="fr-FR" sz="1100" dirty="0" smtClean="0">
                <a:solidFill>
                  <a:schemeClr val="tx2"/>
                </a:solidFill>
              </a:rPr>
              <a:t> &amp; </a:t>
            </a:r>
            <a:r>
              <a:rPr lang="fr-FR" sz="1100" dirty="0" err="1" smtClean="0">
                <a:solidFill>
                  <a:schemeClr val="tx2"/>
                </a:solidFill>
              </a:rPr>
              <a:t>optimising</a:t>
            </a:r>
            <a:r>
              <a:rPr lang="fr-FR" sz="1100" dirty="0" smtClean="0">
                <a:solidFill>
                  <a:schemeClr val="tx2"/>
                </a:solidFill>
              </a:rPr>
              <a:t> non </a:t>
            </a:r>
            <a:r>
              <a:rPr lang="fr-FR" sz="1100" dirty="0" err="1">
                <a:solidFill>
                  <a:schemeClr val="tx2"/>
                </a:solidFill>
              </a:rPr>
              <a:t>renewable</a:t>
            </a:r>
            <a:r>
              <a:rPr lang="fr-FR" sz="1100" dirty="0">
                <a:solidFill>
                  <a:schemeClr val="tx2"/>
                </a:solidFill>
              </a:rPr>
              <a:t> </a:t>
            </a:r>
            <a:r>
              <a:rPr lang="fr-FR" sz="1100" dirty="0" err="1">
                <a:solidFill>
                  <a:schemeClr val="tx2"/>
                </a:solidFill>
              </a:rPr>
              <a:t>energy</a:t>
            </a:r>
            <a:r>
              <a:rPr lang="fr-FR" sz="1100" dirty="0">
                <a:solidFill>
                  <a:schemeClr val="tx2"/>
                </a:solidFill>
              </a:rPr>
              <a:t> </a:t>
            </a:r>
            <a:r>
              <a:rPr lang="fr-FR" sz="1100" dirty="0" smtClean="0">
                <a:solidFill>
                  <a:schemeClr val="tx2"/>
                </a:solidFill>
              </a:rPr>
              <a:t>usage </a:t>
            </a:r>
            <a:r>
              <a:rPr lang="fr-FR" sz="1100" dirty="0" err="1" smtClean="0">
                <a:solidFill>
                  <a:schemeClr val="tx2"/>
                </a:solidFill>
              </a:rPr>
              <a:t>efficiency</a:t>
            </a:r>
            <a:endParaRPr lang="fr-FR" sz="1100" dirty="0">
              <a:solidFill>
                <a:schemeClr val="tx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 rot="20083892">
            <a:off x="6714416" y="5274482"/>
            <a:ext cx="161610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dirty="0" err="1" smtClean="0">
                <a:solidFill>
                  <a:srgbClr val="FF6600"/>
                </a:solidFill>
              </a:rPr>
              <a:t>Environmentally</a:t>
            </a:r>
            <a:r>
              <a:rPr lang="fr-FR" sz="1100" dirty="0" smtClean="0">
                <a:solidFill>
                  <a:srgbClr val="FF6600"/>
                </a:solidFill>
              </a:rPr>
              <a:t> </a:t>
            </a:r>
            <a:r>
              <a:rPr lang="fr-FR" sz="1100" dirty="0" err="1">
                <a:solidFill>
                  <a:srgbClr val="FF6600"/>
                </a:solidFill>
              </a:rPr>
              <a:t>friendly</a:t>
            </a:r>
            <a:r>
              <a:rPr lang="fr-FR" sz="1100" dirty="0">
                <a:solidFill>
                  <a:srgbClr val="FF6600"/>
                </a:solidFill>
              </a:rPr>
              <a:t> </a:t>
            </a:r>
            <a:r>
              <a:rPr lang="fr-FR" sz="1100" dirty="0" err="1">
                <a:solidFill>
                  <a:srgbClr val="FF6600"/>
                </a:solidFill>
              </a:rPr>
              <a:t>consumption</a:t>
            </a:r>
            <a:r>
              <a:rPr lang="fr-FR" sz="1100" dirty="0">
                <a:solidFill>
                  <a:srgbClr val="FF6600"/>
                </a:solidFill>
              </a:rPr>
              <a:t> 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5079588" y="6069254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err="1" smtClean="0">
                <a:solidFill>
                  <a:srgbClr val="39668B"/>
                </a:solidFill>
              </a:rPr>
              <a:t>Sustainability</a:t>
            </a:r>
            <a:r>
              <a:rPr lang="fr-FR" sz="1400" b="1" dirty="0" smtClean="0">
                <a:solidFill>
                  <a:srgbClr val="39668B"/>
                </a:solidFill>
              </a:rPr>
              <a:t> issues </a:t>
            </a:r>
            <a:r>
              <a:rPr lang="fr-FR" sz="1400" b="1" dirty="0" err="1" smtClean="0">
                <a:solidFill>
                  <a:srgbClr val="39668B"/>
                </a:solidFill>
              </a:rPr>
              <a:t>studied</a:t>
            </a:r>
            <a:endParaRPr lang="fr-FR" sz="1400" b="1" dirty="0">
              <a:solidFill>
                <a:srgbClr val="39668B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387851" y="1162489"/>
            <a:ext cx="4756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err="1" smtClean="0">
                <a:solidFill>
                  <a:srgbClr val="002060"/>
                </a:solidFill>
              </a:rPr>
              <a:t>Many</a:t>
            </a:r>
            <a:r>
              <a:rPr lang="fr-FR" sz="1800" dirty="0" smtClean="0">
                <a:solidFill>
                  <a:srgbClr val="002060"/>
                </a:solidFill>
              </a:rPr>
              <a:t> </a:t>
            </a:r>
            <a:r>
              <a:rPr lang="fr-FR" sz="1800" dirty="0" err="1" smtClean="0">
                <a:solidFill>
                  <a:srgbClr val="002060"/>
                </a:solidFill>
              </a:rPr>
              <a:t>kind</a:t>
            </a:r>
            <a:r>
              <a:rPr lang="fr-FR" sz="1800" dirty="0" smtClean="0">
                <a:solidFill>
                  <a:srgbClr val="002060"/>
                </a:solidFill>
              </a:rPr>
              <a:t> of </a:t>
            </a:r>
            <a:r>
              <a:rPr lang="fr-FR" sz="1800" dirty="0" err="1" smtClean="0">
                <a:solidFill>
                  <a:srgbClr val="002060"/>
                </a:solidFill>
              </a:rPr>
              <a:t>products</a:t>
            </a:r>
            <a:r>
              <a:rPr lang="fr-FR" sz="1800" dirty="0" smtClean="0">
                <a:solidFill>
                  <a:srgbClr val="002060"/>
                </a:solidFill>
              </a:rPr>
              <a:t> are </a:t>
            </a:r>
            <a:r>
              <a:rPr lang="fr-FR" sz="1800" dirty="0" err="1" smtClean="0">
                <a:solidFill>
                  <a:srgbClr val="002060"/>
                </a:solidFill>
              </a:rPr>
              <a:t>remanufactured</a:t>
            </a:r>
            <a:r>
              <a:rPr lang="fr-FR" sz="1800" dirty="0" smtClean="0">
                <a:solidFill>
                  <a:srgbClr val="002060"/>
                </a:solidFill>
              </a:rPr>
              <a:t> but </a:t>
            </a:r>
            <a:r>
              <a:rPr lang="fr-FR" sz="1800" dirty="0" err="1" smtClean="0">
                <a:solidFill>
                  <a:srgbClr val="002060"/>
                </a:solidFill>
              </a:rPr>
              <a:t>what</a:t>
            </a:r>
            <a:r>
              <a:rPr lang="fr-FR" sz="1800" dirty="0" smtClean="0">
                <a:solidFill>
                  <a:srgbClr val="002060"/>
                </a:solidFill>
              </a:rPr>
              <a:t> </a:t>
            </a:r>
            <a:r>
              <a:rPr lang="fr-FR" sz="1800" dirty="0" err="1" smtClean="0">
                <a:solidFill>
                  <a:srgbClr val="002060"/>
                </a:solidFill>
              </a:rPr>
              <a:t>is</a:t>
            </a:r>
            <a:r>
              <a:rPr lang="fr-FR" sz="1800" dirty="0" smtClean="0">
                <a:solidFill>
                  <a:srgbClr val="002060"/>
                </a:solidFill>
              </a:rPr>
              <a:t> </a:t>
            </a:r>
            <a:r>
              <a:rPr lang="fr-FR" sz="1800" dirty="0" err="1" smtClean="0">
                <a:solidFill>
                  <a:srgbClr val="002060"/>
                </a:solidFill>
              </a:rPr>
              <a:t>known</a:t>
            </a:r>
            <a:r>
              <a:rPr lang="fr-FR" sz="1800" dirty="0" smtClean="0">
                <a:solidFill>
                  <a:srgbClr val="002060"/>
                </a:solidFill>
              </a:rPr>
              <a:t> about </a:t>
            </a:r>
            <a:r>
              <a:rPr lang="fr-FR" sz="1800" dirty="0" err="1" smtClean="0">
                <a:solidFill>
                  <a:srgbClr val="002060"/>
                </a:solidFill>
              </a:rPr>
              <a:t>their</a:t>
            </a:r>
            <a:r>
              <a:rPr lang="fr-FR" sz="1800" dirty="0" smtClean="0">
                <a:solidFill>
                  <a:srgbClr val="002060"/>
                </a:solidFill>
              </a:rPr>
              <a:t> </a:t>
            </a:r>
            <a:r>
              <a:rPr lang="fr-FR" sz="1800" dirty="0" err="1" smtClean="0">
                <a:solidFill>
                  <a:srgbClr val="002060"/>
                </a:solidFill>
              </a:rPr>
              <a:t>sustainability</a:t>
            </a:r>
            <a:r>
              <a:rPr lang="fr-FR" sz="1800" dirty="0" smtClean="0">
                <a:solidFill>
                  <a:srgbClr val="002060"/>
                </a:solidFill>
              </a:rPr>
              <a:t>?</a:t>
            </a:r>
            <a:endParaRPr lang="fr-FR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98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Remanufacturing</a:t>
            </a:r>
            <a:r>
              <a:rPr lang="fr-FR" dirty="0" smtClean="0"/>
              <a:t> issues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157CA1"/>
                </a:solidFill>
                <a:latin typeface="+mj-lt"/>
                <a:ea typeface="+mj-ea"/>
                <a:cs typeface="+mj-cs"/>
              </a:rPr>
              <a:t>From “Remanufacturing, a business by itself”</a:t>
            </a:r>
          </a:p>
          <a:p>
            <a:pPr lvl="1"/>
            <a:r>
              <a:rPr lang="en-US" sz="2000" b="0" dirty="0" smtClean="0"/>
              <a:t>Check whether the business can be adapted to remanufacturing principles (tool Repro²)</a:t>
            </a:r>
          </a:p>
          <a:p>
            <a:pPr lvl="1"/>
            <a:r>
              <a:rPr lang="en-US" sz="2000" dirty="0" smtClean="0"/>
              <a:t>Assess the environmental performance of the production system (tool </a:t>
            </a:r>
            <a:r>
              <a:rPr lang="en-US" sz="2000" dirty="0" err="1" smtClean="0"/>
              <a:t>Cloee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b="0" dirty="0" smtClean="0"/>
              <a:t>Eco-design the product and its usage (eco-design and eco-usage rules and models)</a:t>
            </a:r>
          </a:p>
          <a:p>
            <a:r>
              <a:rPr lang="en-US" sz="2400" dirty="0" smtClean="0"/>
              <a:t>To “Remanufacturing, an approach to support sustainable industrial solutions”</a:t>
            </a:r>
          </a:p>
          <a:p>
            <a:pPr lvl="1"/>
            <a:r>
              <a:rPr lang="en-US" sz="2000" b="0" dirty="0" smtClean="0"/>
              <a:t>Develop new technologies to support sustainable remanufacturing</a:t>
            </a:r>
          </a:p>
          <a:p>
            <a:pPr lvl="1"/>
            <a:r>
              <a:rPr lang="en-US" sz="2000" dirty="0" smtClean="0"/>
              <a:t>Design product for several lives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9275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670" y="2168860"/>
            <a:ext cx="5122863" cy="428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r-FR" sz="2400" dirty="0" err="1" smtClean="0"/>
              <a:t>Does</a:t>
            </a:r>
            <a:r>
              <a:rPr lang="fr-FR" sz="2400" dirty="0" smtClean="0"/>
              <a:t> </a:t>
            </a:r>
            <a:r>
              <a:rPr lang="fr-FR" sz="2400" dirty="0" err="1" smtClean="0"/>
              <a:t>it</a:t>
            </a:r>
            <a:r>
              <a:rPr lang="fr-FR" sz="2400" dirty="0" smtClean="0"/>
              <a:t> </a:t>
            </a:r>
            <a:r>
              <a:rPr lang="fr-FR" sz="2400" dirty="0" err="1" smtClean="0"/>
              <a:t>make</a:t>
            </a:r>
            <a:r>
              <a:rPr lang="fr-FR" sz="2400" dirty="0" smtClean="0"/>
              <a:t> </a:t>
            </a:r>
            <a:r>
              <a:rPr lang="fr-FR" sz="2400" dirty="0" err="1" smtClean="0"/>
              <a:t>sense</a:t>
            </a:r>
            <a:r>
              <a:rPr lang="fr-FR" sz="2400" dirty="0" smtClean="0"/>
              <a:t> to move </a:t>
            </a:r>
            <a:r>
              <a:rPr lang="fr-FR" sz="2400" dirty="0" err="1" smtClean="0"/>
              <a:t>your</a:t>
            </a:r>
            <a:r>
              <a:rPr lang="fr-FR" sz="2400" dirty="0" smtClean="0"/>
              <a:t> business</a:t>
            </a:r>
            <a:br>
              <a:rPr lang="fr-FR" sz="2400" dirty="0" smtClean="0"/>
            </a:br>
            <a:r>
              <a:rPr lang="fr-FR" sz="2400" dirty="0" smtClean="0"/>
              <a:t>to a PSS / </a:t>
            </a:r>
            <a:r>
              <a:rPr lang="fr-FR" sz="2400" dirty="0" err="1" smtClean="0"/>
              <a:t>Remanufacturing</a:t>
            </a:r>
            <a:r>
              <a:rPr lang="fr-FR" sz="2400" dirty="0" smtClean="0"/>
              <a:t> </a:t>
            </a:r>
            <a:r>
              <a:rPr lang="fr-FR" sz="2400" dirty="0" err="1" smtClean="0"/>
              <a:t>approach</a:t>
            </a:r>
            <a:r>
              <a:rPr lang="fr-FR" sz="2400" dirty="0" smtClean="0"/>
              <a:t> ?</a:t>
            </a:r>
            <a:endParaRPr lang="fr-FR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5275263" cy="343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9"/>
          <a:stretch/>
        </p:blipFill>
        <p:spPr bwMode="auto">
          <a:xfrm>
            <a:off x="2694358" y="1281048"/>
            <a:ext cx="6333137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822250" y="5293368"/>
            <a:ext cx="19352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0" dirty="0" err="1" smtClean="0">
                <a:solidFill>
                  <a:schemeClr val="tx1"/>
                </a:solidFill>
              </a:rPr>
              <a:t>Zwolinski</a:t>
            </a:r>
            <a:r>
              <a:rPr lang="fr-FR" sz="1100" b="0" dirty="0" smtClean="0">
                <a:solidFill>
                  <a:schemeClr val="tx1"/>
                </a:solidFill>
              </a:rPr>
              <a:t> et al., Journal of </a:t>
            </a:r>
            <a:r>
              <a:rPr lang="fr-FR" sz="1100" b="0" dirty="0" err="1" smtClean="0">
                <a:solidFill>
                  <a:schemeClr val="tx1"/>
                </a:solidFill>
              </a:rPr>
              <a:t>Cleaner</a:t>
            </a:r>
            <a:r>
              <a:rPr lang="fr-FR" sz="1100" b="0" dirty="0" smtClean="0">
                <a:solidFill>
                  <a:schemeClr val="tx1"/>
                </a:solidFill>
              </a:rPr>
              <a:t> Production 2006</a:t>
            </a:r>
            <a:endParaRPr lang="fr-FR" sz="11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18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 bwMode="auto">
          <a:xfrm>
            <a:off x="6614368" y="4869160"/>
            <a:ext cx="3178212" cy="160314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4410" y="96475"/>
            <a:ext cx="7739590" cy="85725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fr-FR" sz="2400" dirty="0" err="1"/>
              <a:t>Modelling</a:t>
            </a:r>
            <a:r>
              <a:rPr lang="fr-FR" sz="2400" dirty="0"/>
              <a:t> to support </a:t>
            </a:r>
            <a:r>
              <a:rPr lang="fr-FR" sz="2400" dirty="0" err="1"/>
              <a:t>engineers</a:t>
            </a:r>
            <a:r>
              <a:rPr lang="fr-FR" sz="2400" dirty="0"/>
              <a:t> </a:t>
            </a:r>
            <a:r>
              <a:rPr lang="fr-FR" sz="2400" dirty="0" err="1"/>
              <a:t>assess</a:t>
            </a:r>
            <a:r>
              <a:rPr lang="fr-FR" sz="2400" dirty="0"/>
              <a:t> the </a:t>
            </a:r>
            <a:r>
              <a:rPr lang="fr-FR" sz="2400" dirty="0" err="1"/>
              <a:t>environmental</a:t>
            </a:r>
            <a:r>
              <a:rPr lang="fr-FR" sz="2400" dirty="0"/>
              <a:t> performance of the </a:t>
            </a:r>
            <a:r>
              <a:rPr lang="fr-FR" sz="2400" dirty="0" err="1"/>
              <a:t>designed</a:t>
            </a:r>
            <a:r>
              <a:rPr lang="fr-FR" sz="2400" dirty="0"/>
              <a:t> system</a:t>
            </a:r>
          </a:p>
        </p:txBody>
      </p:sp>
      <p:sp>
        <p:nvSpPr>
          <p:cNvPr id="3" name="Bulle rectangulaire à coins arrondis 196"/>
          <p:cNvSpPr/>
          <p:nvPr/>
        </p:nvSpPr>
        <p:spPr>
          <a:xfrm>
            <a:off x="5436096" y="2287032"/>
            <a:ext cx="2304256" cy="576064"/>
          </a:xfrm>
          <a:prstGeom prst="wedgeRoundRectCallout">
            <a:avLst>
              <a:gd name="adj1" fmla="val 18018"/>
              <a:gd name="adj2" fmla="val -72026"/>
              <a:gd name="adj3" fmla="val 16667"/>
            </a:avLst>
          </a:prstGeom>
          <a:solidFill>
            <a:schemeClr val="accent3">
              <a:lumMod val="85000"/>
              <a:alpha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b="0">
              <a:solidFill>
                <a:srgbClr val="FFFFFF"/>
              </a:solidFill>
            </a:endParaRPr>
          </a:p>
        </p:txBody>
      </p:sp>
      <p:sp>
        <p:nvSpPr>
          <p:cNvPr id="4" name="Bulle rectangulaire à coins arrondis 195"/>
          <p:cNvSpPr/>
          <p:nvPr/>
        </p:nvSpPr>
        <p:spPr>
          <a:xfrm>
            <a:off x="3707904" y="1566952"/>
            <a:ext cx="1440160" cy="720080"/>
          </a:xfrm>
          <a:prstGeom prst="wedgeRoundRectCallout">
            <a:avLst>
              <a:gd name="adj1" fmla="val 67326"/>
              <a:gd name="adj2" fmla="val -19730"/>
              <a:gd name="adj3" fmla="val 16667"/>
            </a:avLst>
          </a:prstGeom>
          <a:solidFill>
            <a:srgbClr val="FF66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b="0">
              <a:solidFill>
                <a:srgbClr val="FFFFFF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7" y="3363552"/>
            <a:ext cx="288032" cy="43564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5465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55576" y="1638960"/>
            <a:ext cx="726851" cy="28803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7744" y="2719080"/>
            <a:ext cx="576064" cy="26808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517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7544" y="2215024"/>
            <a:ext cx="795565" cy="46261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37970" y="1854984"/>
            <a:ext cx="429661" cy="44055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3688" y="3367152"/>
            <a:ext cx="297462" cy="34228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2791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576" y="3079120"/>
            <a:ext cx="648833" cy="299462"/>
          </a:xfrm>
          <a:prstGeom prst="rect">
            <a:avLst/>
          </a:prstGeom>
        </p:spPr>
      </p:pic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2267744" y="2287032"/>
            <a:ext cx="864096" cy="28803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39668B"/>
            </a:solidFill>
            <a:round/>
            <a:headEnd/>
            <a:tailEnd/>
          </a:ln>
          <a:extLst/>
        </p:spPr>
        <p:txBody>
          <a:bodyPr/>
          <a:lstStyle/>
          <a:p>
            <a:pPr algn="ctr" fontAlgn="auto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000" b="0">
                <a:solidFill>
                  <a:srgbClr val="39668B"/>
                </a:solidFill>
                <a:latin typeface="Arial"/>
                <a:cs typeface="+mn-cs"/>
              </a:rPr>
              <a:t>Distribution</a:t>
            </a:r>
            <a:endParaRPr lang="en-US" sz="1000">
              <a:solidFill>
                <a:srgbClr val="39668B"/>
              </a:solidFill>
              <a:latin typeface="Arial"/>
              <a:cs typeface="+mn-cs"/>
            </a:endParaRP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1475656" y="3007112"/>
            <a:ext cx="1008112" cy="28803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39668B"/>
            </a:solidFill>
            <a:round/>
            <a:headEnd/>
            <a:tailEnd/>
          </a:ln>
        </p:spPr>
        <p:txBody>
          <a:bodyPr/>
          <a:lstStyle/>
          <a:p>
            <a:pPr algn="ctr" fontAlgn="auto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000" b="0" dirty="0">
                <a:solidFill>
                  <a:srgbClr val="39668B"/>
                </a:solidFill>
                <a:latin typeface="Arial"/>
                <a:cs typeface="+mn-cs"/>
              </a:rPr>
              <a:t>Product Use</a:t>
            </a:r>
            <a:endParaRPr lang="en-US" sz="1000" dirty="0">
              <a:solidFill>
                <a:srgbClr val="39668B"/>
              </a:solidFill>
              <a:latin typeface="Arial"/>
              <a:cs typeface="+mn-cs"/>
            </a:endParaRPr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323528" y="2791088"/>
            <a:ext cx="864096" cy="28803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39668B"/>
            </a:solidFill>
            <a:round/>
            <a:headEnd/>
            <a:tailEnd/>
          </a:ln>
        </p:spPr>
        <p:txBody>
          <a:bodyPr/>
          <a:lstStyle/>
          <a:p>
            <a:pPr algn="ctr" fontAlgn="auto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000" b="0" dirty="0" smtClean="0">
                <a:solidFill>
                  <a:srgbClr val="39668B"/>
                </a:solidFill>
                <a:latin typeface="Arial"/>
                <a:cs typeface="+mn-cs"/>
              </a:rPr>
              <a:t>End of Life</a:t>
            </a:r>
            <a:endParaRPr lang="en-US" sz="1000" dirty="0">
              <a:solidFill>
                <a:srgbClr val="39668B"/>
              </a:solidFill>
              <a:latin typeface="Arial"/>
              <a:cs typeface="+mn-cs"/>
            </a:endParaRPr>
          </a:p>
        </p:txBody>
      </p:sp>
      <p:sp>
        <p:nvSpPr>
          <p:cNvPr id="15" name="AutoShape 16"/>
          <p:cNvSpPr>
            <a:spLocks noChangeArrowheads="1"/>
          </p:cNvSpPr>
          <p:nvPr/>
        </p:nvSpPr>
        <p:spPr bwMode="auto">
          <a:xfrm>
            <a:off x="1907704" y="1566952"/>
            <a:ext cx="1080119" cy="275374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39668B"/>
            </a:solidFill>
            <a:round/>
            <a:headEnd/>
            <a:tailEnd/>
          </a:ln>
          <a:extLst/>
        </p:spPr>
        <p:txBody>
          <a:bodyPr/>
          <a:lstStyle/>
          <a:p>
            <a:pPr algn="ctr" fontAlgn="auto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000" b="0" dirty="0">
                <a:solidFill>
                  <a:srgbClr val="39668B"/>
                </a:solidFill>
                <a:latin typeface="Arial"/>
                <a:cs typeface="+mn-cs"/>
              </a:rPr>
              <a:t>Manufacturing</a:t>
            </a:r>
            <a:endParaRPr lang="en-US" sz="1000" dirty="0">
              <a:solidFill>
                <a:srgbClr val="39668B"/>
              </a:solidFill>
              <a:latin typeface="Arial"/>
              <a:cs typeface="+mn-cs"/>
            </a:endParaRPr>
          </a:p>
        </p:txBody>
      </p:sp>
      <p:sp>
        <p:nvSpPr>
          <p:cNvPr id="16" name="AutoShape 17"/>
          <p:cNvSpPr>
            <a:spLocks noChangeArrowheads="1"/>
          </p:cNvSpPr>
          <p:nvPr/>
        </p:nvSpPr>
        <p:spPr bwMode="auto">
          <a:xfrm>
            <a:off x="251520" y="1926992"/>
            <a:ext cx="996111" cy="288031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39668B"/>
            </a:solidFill>
            <a:round/>
            <a:headEnd/>
            <a:tailEnd/>
          </a:ln>
          <a:extLst/>
        </p:spPr>
        <p:txBody>
          <a:bodyPr/>
          <a:lstStyle/>
          <a:p>
            <a:pPr algn="ctr" fontAlgn="auto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000" b="0" dirty="0">
                <a:solidFill>
                  <a:srgbClr val="39668B"/>
                </a:solidFill>
                <a:latin typeface="Arial"/>
                <a:cs typeface="+mn-cs"/>
              </a:rPr>
              <a:t>Raw material</a:t>
            </a:r>
            <a:endParaRPr lang="en-US" sz="1000" dirty="0">
              <a:solidFill>
                <a:srgbClr val="39668B"/>
              </a:solidFill>
              <a:latin typeface="Arial"/>
              <a:cs typeface="+mn-cs"/>
            </a:endParaRPr>
          </a:p>
        </p:txBody>
      </p:sp>
      <p:cxnSp>
        <p:nvCxnSpPr>
          <p:cNvPr id="17" name="AutoShape 19"/>
          <p:cNvCxnSpPr>
            <a:cxnSpLocks noChangeShapeType="1"/>
          </p:cNvCxnSpPr>
          <p:nvPr/>
        </p:nvCxnSpPr>
        <p:spPr bwMode="auto">
          <a:xfrm>
            <a:off x="2987824" y="1710968"/>
            <a:ext cx="720080" cy="0"/>
          </a:xfrm>
          <a:prstGeom prst="straightConnector1">
            <a:avLst/>
          </a:prstGeom>
          <a:noFill/>
          <a:ln w="38100" cmpd="sng">
            <a:solidFill>
              <a:srgbClr val="FF6600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ZoneTexte 17"/>
          <p:cNvSpPr txBox="1"/>
          <p:nvPr/>
        </p:nvSpPr>
        <p:spPr>
          <a:xfrm>
            <a:off x="5364088" y="1583795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400" dirty="0" smtClean="0">
                <a:solidFill>
                  <a:srgbClr val="39668B"/>
                </a:solidFill>
                <a:latin typeface="Arial"/>
                <a:cs typeface="+mn-cs"/>
              </a:rPr>
              <a:t>Life Cycle Assessment frame </a:t>
            </a:r>
            <a:r>
              <a:rPr lang="fr-FR" sz="1400" dirty="0" err="1" smtClean="0">
                <a:solidFill>
                  <a:srgbClr val="39668B"/>
                </a:solidFill>
                <a:latin typeface="Arial"/>
                <a:cs typeface="+mn-cs"/>
              </a:rPr>
              <a:t>adapted</a:t>
            </a:r>
            <a:r>
              <a:rPr lang="fr-FR" sz="1400" dirty="0" smtClean="0">
                <a:solidFill>
                  <a:srgbClr val="39668B"/>
                </a:solidFill>
                <a:latin typeface="Arial"/>
                <a:cs typeface="+mn-cs"/>
              </a:rPr>
              <a:t> to </a:t>
            </a:r>
            <a:r>
              <a:rPr lang="fr-FR" sz="1400" dirty="0" err="1" smtClean="0">
                <a:solidFill>
                  <a:srgbClr val="39668B"/>
                </a:solidFill>
                <a:latin typeface="Arial"/>
                <a:cs typeface="+mn-cs"/>
              </a:rPr>
              <a:t>product</a:t>
            </a:r>
            <a:r>
              <a:rPr lang="fr-FR" sz="1400" dirty="0" smtClean="0">
                <a:solidFill>
                  <a:srgbClr val="39668B"/>
                </a:solidFill>
                <a:latin typeface="Arial"/>
                <a:cs typeface="+mn-cs"/>
              </a:rPr>
              <a:t> designers </a:t>
            </a:r>
            <a:r>
              <a:rPr lang="fr-FR" sz="1400" dirty="0" err="1" smtClean="0">
                <a:solidFill>
                  <a:srgbClr val="39668B"/>
                </a:solidFill>
                <a:latin typeface="Arial"/>
                <a:cs typeface="+mn-cs"/>
              </a:rPr>
              <a:t>activities</a:t>
            </a:r>
            <a:endParaRPr lang="fr-FR" sz="1400" dirty="0">
              <a:solidFill>
                <a:srgbClr val="39668B"/>
              </a:solidFill>
              <a:latin typeface="Arial"/>
              <a:cs typeface="+mn-cs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861" b="95934" l="0" r="96094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47664" y="1350928"/>
            <a:ext cx="400940" cy="693293"/>
          </a:xfrm>
          <a:prstGeom prst="rect">
            <a:avLst/>
          </a:prstGeom>
        </p:spPr>
      </p:pic>
      <p:cxnSp>
        <p:nvCxnSpPr>
          <p:cNvPr id="20" name="AutoShape 10"/>
          <p:cNvCxnSpPr>
            <a:cxnSpLocks noChangeShapeType="1"/>
          </p:cNvCxnSpPr>
          <p:nvPr/>
        </p:nvCxnSpPr>
        <p:spPr bwMode="auto">
          <a:xfrm>
            <a:off x="4355976" y="2287032"/>
            <a:ext cx="0" cy="1440160"/>
          </a:xfrm>
          <a:prstGeom prst="straightConnector1">
            <a:avLst/>
          </a:prstGeom>
          <a:noFill/>
          <a:ln w="38100" cmpd="sng">
            <a:solidFill>
              <a:srgbClr val="FF6600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AutoShape 16"/>
          <p:cNvSpPr>
            <a:spLocks noChangeArrowheads="1"/>
          </p:cNvSpPr>
          <p:nvPr/>
        </p:nvSpPr>
        <p:spPr bwMode="auto">
          <a:xfrm>
            <a:off x="1547664" y="4087232"/>
            <a:ext cx="7488832" cy="2016224"/>
          </a:xfrm>
          <a:prstGeom prst="roundRect">
            <a:avLst>
              <a:gd name="adj" fmla="val 4414"/>
            </a:avLst>
          </a:prstGeom>
          <a:noFill/>
          <a:ln w="9525">
            <a:solidFill>
              <a:srgbClr val="39668B"/>
            </a:solidFill>
            <a:round/>
            <a:headEnd/>
            <a:tailEnd/>
          </a:ln>
          <a:extLst/>
        </p:spPr>
        <p:txBody>
          <a:bodyPr/>
          <a:lstStyle/>
          <a:p>
            <a:pPr algn="ctr" fontAlgn="auto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400" dirty="0" smtClean="0">
              <a:solidFill>
                <a:srgbClr val="39668B"/>
              </a:solidFill>
              <a:latin typeface="Arial"/>
              <a:cs typeface="+mn-cs"/>
            </a:endParaRPr>
          </a:p>
          <a:p>
            <a:pPr algn="ctr" fontAlgn="auto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400" dirty="0">
              <a:solidFill>
                <a:srgbClr val="39668B"/>
              </a:solidFill>
              <a:latin typeface="Arial"/>
              <a:cs typeface="+mn-cs"/>
            </a:endParaRPr>
          </a:p>
          <a:p>
            <a:pPr algn="ctr" fontAlgn="auto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400" dirty="0" smtClean="0">
              <a:solidFill>
                <a:srgbClr val="39668B"/>
              </a:solidFill>
              <a:latin typeface="Arial"/>
              <a:cs typeface="+mn-cs"/>
            </a:endParaRPr>
          </a:p>
          <a:p>
            <a:pPr algn="ctr" fontAlgn="auto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400" dirty="0">
              <a:solidFill>
                <a:srgbClr val="39668B"/>
              </a:solidFill>
              <a:latin typeface="Arial"/>
              <a:cs typeface="+mn-cs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635896" y="1638960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200" b="0" dirty="0" smtClean="0">
                <a:solidFill>
                  <a:schemeClr val="tx1"/>
                </a:solidFill>
                <a:latin typeface="Arial"/>
                <a:cs typeface="+mn-cs"/>
              </a:rPr>
              <a:t>Environnemental impacts of component 1 ?</a:t>
            </a:r>
            <a:endParaRPr lang="fr-FR" sz="1200" b="0" dirty="0">
              <a:solidFill>
                <a:schemeClr val="tx1"/>
              </a:solidFill>
              <a:latin typeface="Arial"/>
              <a:cs typeface="+mn-cs"/>
            </a:endParaRPr>
          </a:p>
        </p:txBody>
      </p:sp>
      <p:sp>
        <p:nvSpPr>
          <p:cNvPr id="23" name="ZoneTexte 22"/>
          <p:cNvSpPr txBox="1"/>
          <p:nvPr/>
        </p:nvSpPr>
        <p:spPr>
          <a:xfrm rot="16200000">
            <a:off x="1053482" y="5301495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400" dirty="0" smtClean="0">
                <a:solidFill>
                  <a:srgbClr val="39668B"/>
                </a:solidFill>
                <a:latin typeface="Arial"/>
                <a:cs typeface="+mn-cs"/>
              </a:rPr>
              <a:t>Components</a:t>
            </a:r>
            <a:endParaRPr lang="fr-FR" sz="1400" dirty="0">
              <a:solidFill>
                <a:srgbClr val="39668B"/>
              </a:solidFill>
              <a:latin typeface="Arial"/>
              <a:cs typeface="+mn-cs"/>
            </a:endParaRPr>
          </a:p>
        </p:txBody>
      </p:sp>
      <p:sp>
        <p:nvSpPr>
          <p:cNvPr id="24" name="AutoShape 16"/>
          <p:cNvSpPr>
            <a:spLocks noChangeArrowheads="1"/>
          </p:cNvSpPr>
          <p:nvPr/>
        </p:nvSpPr>
        <p:spPr bwMode="auto">
          <a:xfrm>
            <a:off x="5220072" y="3871208"/>
            <a:ext cx="2808312" cy="2376264"/>
          </a:xfrm>
          <a:prstGeom prst="roundRect">
            <a:avLst>
              <a:gd name="adj" fmla="val 10832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39668B"/>
            </a:solidFill>
            <a:round/>
            <a:headEnd/>
            <a:tailEnd/>
          </a:ln>
          <a:extLst/>
        </p:spPr>
        <p:txBody>
          <a:bodyPr/>
          <a:lstStyle/>
          <a:p>
            <a:pPr algn="ctr" fontAlgn="auto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400" dirty="0" smtClean="0">
              <a:solidFill>
                <a:srgbClr val="39668B"/>
              </a:solidFill>
              <a:latin typeface="Arial"/>
              <a:cs typeface="+mn-cs"/>
            </a:endParaRPr>
          </a:p>
          <a:p>
            <a:pPr algn="ctr" fontAlgn="auto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400" dirty="0">
              <a:solidFill>
                <a:srgbClr val="39668B"/>
              </a:solidFill>
              <a:latin typeface="Arial"/>
              <a:cs typeface="+mn-cs"/>
            </a:endParaRPr>
          </a:p>
          <a:p>
            <a:pPr algn="ctr" fontAlgn="auto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400" dirty="0" smtClean="0">
              <a:solidFill>
                <a:srgbClr val="39668B"/>
              </a:solidFill>
              <a:latin typeface="Arial"/>
              <a:cs typeface="+mn-cs"/>
            </a:endParaRPr>
          </a:p>
          <a:p>
            <a:pPr algn="ctr" fontAlgn="auto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400" dirty="0">
              <a:solidFill>
                <a:srgbClr val="39668B"/>
              </a:solidFill>
              <a:latin typeface="Arial"/>
              <a:cs typeface="+mn-cs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6228184" y="3871208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400" dirty="0" smtClean="0">
                <a:solidFill>
                  <a:srgbClr val="39668B"/>
                </a:solidFill>
                <a:latin typeface="Arial"/>
                <a:cs typeface="+mn-cs"/>
              </a:rPr>
              <a:t>Product</a:t>
            </a:r>
            <a:endParaRPr lang="fr-FR" sz="1400" dirty="0">
              <a:solidFill>
                <a:srgbClr val="39668B"/>
              </a:solidFill>
              <a:latin typeface="Arial"/>
              <a:cs typeface="+mn-cs"/>
            </a:endParaRP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75656" y="2215024"/>
            <a:ext cx="617736" cy="558904"/>
          </a:xfrm>
          <a:prstGeom prst="rect">
            <a:avLst/>
          </a:prstGeom>
        </p:spPr>
      </p:pic>
      <p:sp>
        <p:nvSpPr>
          <p:cNvPr id="27" name="Rectangle à coins arrondis 26"/>
          <p:cNvSpPr/>
          <p:nvPr/>
        </p:nvSpPr>
        <p:spPr>
          <a:xfrm>
            <a:off x="1835696" y="4159240"/>
            <a:ext cx="792088" cy="576064"/>
          </a:xfrm>
          <a:prstGeom prst="roundRect">
            <a:avLst/>
          </a:prstGeom>
          <a:solidFill>
            <a:srgbClr val="3B88C1">
              <a:alpha val="58000"/>
            </a:srgbClr>
          </a:solidFill>
          <a:ln w="38100" cmpd="sng"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050" dirty="0" err="1" smtClean="0">
                <a:solidFill>
                  <a:srgbClr val="000000"/>
                </a:solidFill>
              </a:rPr>
              <a:t>Comp</a:t>
            </a:r>
            <a:r>
              <a:rPr lang="fr-FR" sz="1050" dirty="0" smtClean="0">
                <a:solidFill>
                  <a:srgbClr val="000000"/>
                </a:solidFill>
              </a:rPr>
              <a:t>. 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050" b="0" dirty="0" err="1" smtClean="0">
                <a:solidFill>
                  <a:srgbClr val="000000"/>
                </a:solidFill>
              </a:rPr>
              <a:t>Material</a:t>
            </a:r>
            <a:endParaRPr lang="fr-FR" sz="1050" b="0" dirty="0">
              <a:solidFill>
                <a:srgbClr val="000000"/>
              </a:solidFill>
            </a:endParaRPr>
          </a:p>
        </p:txBody>
      </p:sp>
      <p:sp>
        <p:nvSpPr>
          <p:cNvPr id="28" name="Rectangle à coins arrondis 27"/>
          <p:cNvSpPr/>
          <p:nvPr/>
        </p:nvSpPr>
        <p:spPr>
          <a:xfrm>
            <a:off x="2699792" y="4159240"/>
            <a:ext cx="1440160" cy="576064"/>
          </a:xfrm>
          <a:prstGeom prst="roundRect">
            <a:avLst/>
          </a:prstGeom>
          <a:solidFill>
            <a:srgbClr val="3B88C1">
              <a:alpha val="58000"/>
            </a:srgbClr>
          </a:solidFill>
          <a:ln w="38100" cmpd="sng"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050" dirty="0" smtClean="0">
                <a:solidFill>
                  <a:srgbClr val="000000"/>
                </a:solidFill>
              </a:rPr>
              <a:t>Component 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050" b="0" dirty="0" err="1" smtClean="0">
                <a:solidFill>
                  <a:srgbClr val="000000"/>
                </a:solidFill>
              </a:rPr>
              <a:t>Manufacturing</a:t>
            </a:r>
            <a:r>
              <a:rPr lang="fr-FR" sz="1050" b="0" dirty="0" smtClean="0">
                <a:solidFill>
                  <a:srgbClr val="000000"/>
                </a:solidFill>
              </a:rPr>
              <a:t> &amp; </a:t>
            </a:r>
            <a:r>
              <a:rPr lang="fr-FR" sz="1050" b="0" dirty="0" err="1" smtClean="0">
                <a:solidFill>
                  <a:srgbClr val="000000"/>
                </a:solidFill>
              </a:rPr>
              <a:t>Assembly</a:t>
            </a:r>
            <a:endParaRPr lang="fr-FR" sz="1050" b="0" dirty="0">
              <a:solidFill>
                <a:srgbClr val="000000"/>
              </a:solidFill>
            </a:endParaRPr>
          </a:p>
        </p:txBody>
      </p:sp>
      <p:sp>
        <p:nvSpPr>
          <p:cNvPr id="29" name="Rectangle à coins arrondis 28"/>
          <p:cNvSpPr/>
          <p:nvPr/>
        </p:nvSpPr>
        <p:spPr>
          <a:xfrm>
            <a:off x="4211960" y="4159240"/>
            <a:ext cx="936104" cy="576064"/>
          </a:xfrm>
          <a:prstGeom prst="roundRect">
            <a:avLst/>
          </a:prstGeom>
          <a:solidFill>
            <a:srgbClr val="3B88C1">
              <a:alpha val="58000"/>
            </a:srgbClr>
          </a:solidFill>
          <a:ln w="38100" cmpd="sng"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050" dirty="0" err="1" smtClean="0">
                <a:solidFill>
                  <a:srgbClr val="000000"/>
                </a:solidFill>
              </a:rPr>
              <a:t>Comp</a:t>
            </a:r>
            <a:r>
              <a:rPr lang="fr-FR" sz="1050" dirty="0" smtClean="0">
                <a:solidFill>
                  <a:srgbClr val="000000"/>
                </a:solidFill>
              </a:rPr>
              <a:t>. 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050" b="0" dirty="0" smtClean="0">
                <a:solidFill>
                  <a:srgbClr val="000000"/>
                </a:solidFill>
              </a:rPr>
              <a:t>Distribution</a:t>
            </a:r>
            <a:endParaRPr lang="fr-FR" sz="1050" b="0" dirty="0">
              <a:solidFill>
                <a:srgbClr val="000000"/>
              </a:solidFill>
            </a:endParaRPr>
          </a:p>
        </p:txBody>
      </p:sp>
      <p:sp>
        <p:nvSpPr>
          <p:cNvPr id="30" name="Rectangle à coins arrondis 29"/>
          <p:cNvSpPr/>
          <p:nvPr/>
        </p:nvSpPr>
        <p:spPr>
          <a:xfrm>
            <a:off x="1835696" y="4807312"/>
            <a:ext cx="792088" cy="576064"/>
          </a:xfrm>
          <a:prstGeom prst="roundRect">
            <a:avLst/>
          </a:prstGeom>
          <a:solidFill>
            <a:srgbClr val="3B88C1">
              <a:alpha val="58000"/>
            </a:srgbClr>
          </a:solidFill>
          <a:ln w="38100" cmpd="sng"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050" dirty="0" err="1" smtClean="0">
                <a:solidFill>
                  <a:srgbClr val="000000"/>
                </a:solidFill>
              </a:rPr>
              <a:t>Comp</a:t>
            </a:r>
            <a:r>
              <a:rPr lang="fr-FR" sz="1050" dirty="0" smtClean="0">
                <a:solidFill>
                  <a:srgbClr val="000000"/>
                </a:solidFill>
              </a:rPr>
              <a:t>. 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050" b="0" dirty="0" err="1" smtClean="0">
                <a:solidFill>
                  <a:srgbClr val="000000"/>
                </a:solidFill>
              </a:rPr>
              <a:t>Material</a:t>
            </a:r>
            <a:endParaRPr lang="fr-FR" sz="1050" b="0" dirty="0">
              <a:solidFill>
                <a:srgbClr val="000000"/>
              </a:solidFill>
            </a:endParaRPr>
          </a:p>
        </p:txBody>
      </p:sp>
      <p:sp>
        <p:nvSpPr>
          <p:cNvPr id="31" name="Rectangle à coins arrondis 30"/>
          <p:cNvSpPr/>
          <p:nvPr/>
        </p:nvSpPr>
        <p:spPr>
          <a:xfrm>
            <a:off x="2699792" y="4807312"/>
            <a:ext cx="1440160" cy="576064"/>
          </a:xfrm>
          <a:prstGeom prst="roundRect">
            <a:avLst/>
          </a:prstGeom>
          <a:solidFill>
            <a:srgbClr val="3B88C1">
              <a:alpha val="58000"/>
            </a:srgbClr>
          </a:solidFill>
          <a:ln w="38100" cmpd="sng"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050" dirty="0" smtClean="0">
                <a:solidFill>
                  <a:srgbClr val="000000"/>
                </a:solidFill>
              </a:rPr>
              <a:t>Component 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050" b="0" dirty="0" err="1" smtClean="0">
                <a:solidFill>
                  <a:srgbClr val="000000"/>
                </a:solidFill>
              </a:rPr>
              <a:t>Manufacturing</a:t>
            </a:r>
            <a:r>
              <a:rPr lang="fr-FR" sz="1050" b="0" dirty="0" smtClean="0">
                <a:solidFill>
                  <a:srgbClr val="000000"/>
                </a:solidFill>
              </a:rPr>
              <a:t> &amp; </a:t>
            </a:r>
            <a:r>
              <a:rPr lang="fr-FR" sz="1050" b="0" dirty="0" err="1" smtClean="0">
                <a:solidFill>
                  <a:srgbClr val="000000"/>
                </a:solidFill>
              </a:rPr>
              <a:t>Assembly</a:t>
            </a:r>
            <a:endParaRPr lang="fr-FR" sz="1050" b="0" dirty="0">
              <a:solidFill>
                <a:srgbClr val="000000"/>
              </a:solidFill>
            </a:endParaRPr>
          </a:p>
        </p:txBody>
      </p:sp>
      <p:sp>
        <p:nvSpPr>
          <p:cNvPr id="32" name="Rectangle à coins arrondis 31"/>
          <p:cNvSpPr/>
          <p:nvPr/>
        </p:nvSpPr>
        <p:spPr>
          <a:xfrm>
            <a:off x="4211960" y="4807312"/>
            <a:ext cx="936104" cy="576064"/>
          </a:xfrm>
          <a:prstGeom prst="roundRect">
            <a:avLst/>
          </a:prstGeom>
          <a:solidFill>
            <a:srgbClr val="3B88C1">
              <a:alpha val="58000"/>
            </a:srgbClr>
          </a:solidFill>
          <a:ln w="28575" cmpd="sng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050" dirty="0" err="1" smtClean="0">
                <a:solidFill>
                  <a:srgbClr val="000000"/>
                </a:solidFill>
              </a:rPr>
              <a:t>Comp</a:t>
            </a:r>
            <a:r>
              <a:rPr lang="fr-FR" sz="1050" dirty="0" smtClean="0">
                <a:solidFill>
                  <a:srgbClr val="000000"/>
                </a:solidFill>
              </a:rPr>
              <a:t>. 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050" b="0" dirty="0" smtClean="0">
                <a:solidFill>
                  <a:srgbClr val="000000"/>
                </a:solidFill>
              </a:rPr>
              <a:t>Distribution</a:t>
            </a:r>
            <a:endParaRPr lang="fr-FR" sz="1050" b="0" dirty="0">
              <a:solidFill>
                <a:srgbClr val="000000"/>
              </a:solidFill>
            </a:endParaRPr>
          </a:p>
        </p:txBody>
      </p:sp>
      <p:sp>
        <p:nvSpPr>
          <p:cNvPr id="33" name="Rectangle à coins arrondis 32"/>
          <p:cNvSpPr/>
          <p:nvPr/>
        </p:nvSpPr>
        <p:spPr>
          <a:xfrm>
            <a:off x="1835696" y="5455384"/>
            <a:ext cx="792088" cy="576064"/>
          </a:xfrm>
          <a:prstGeom prst="roundRect">
            <a:avLst/>
          </a:prstGeom>
          <a:solidFill>
            <a:srgbClr val="3B88C1">
              <a:alpha val="58000"/>
            </a:srgbClr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050" dirty="0" err="1" smtClean="0">
                <a:solidFill>
                  <a:srgbClr val="000000"/>
                </a:solidFill>
              </a:rPr>
              <a:t>Comp</a:t>
            </a:r>
            <a:r>
              <a:rPr lang="fr-FR" sz="1050" dirty="0" smtClean="0">
                <a:solidFill>
                  <a:srgbClr val="000000"/>
                </a:solidFill>
              </a:rPr>
              <a:t>. 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050" b="0" dirty="0" err="1" smtClean="0">
                <a:solidFill>
                  <a:srgbClr val="000000"/>
                </a:solidFill>
              </a:rPr>
              <a:t>Material</a:t>
            </a:r>
            <a:endParaRPr lang="fr-FR" sz="1050" b="0" dirty="0">
              <a:solidFill>
                <a:srgbClr val="000000"/>
              </a:solidFill>
            </a:endParaRPr>
          </a:p>
        </p:txBody>
      </p:sp>
      <p:sp>
        <p:nvSpPr>
          <p:cNvPr id="34" name="Rectangle à coins arrondis 33"/>
          <p:cNvSpPr/>
          <p:nvPr/>
        </p:nvSpPr>
        <p:spPr>
          <a:xfrm>
            <a:off x="2699792" y="5455384"/>
            <a:ext cx="1440160" cy="576064"/>
          </a:xfrm>
          <a:prstGeom prst="roundRect">
            <a:avLst/>
          </a:prstGeom>
          <a:solidFill>
            <a:srgbClr val="3B88C1">
              <a:alpha val="58000"/>
            </a:srgbClr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050" dirty="0" smtClean="0">
                <a:solidFill>
                  <a:srgbClr val="000000"/>
                </a:solidFill>
              </a:rPr>
              <a:t>Component 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050" b="0" dirty="0" err="1" smtClean="0">
                <a:solidFill>
                  <a:srgbClr val="000000"/>
                </a:solidFill>
              </a:rPr>
              <a:t>Manufacturing</a:t>
            </a:r>
            <a:r>
              <a:rPr lang="fr-FR" sz="1050" b="0" dirty="0" smtClean="0">
                <a:solidFill>
                  <a:srgbClr val="000000"/>
                </a:solidFill>
              </a:rPr>
              <a:t> &amp; </a:t>
            </a:r>
            <a:r>
              <a:rPr lang="fr-FR" sz="1050" b="0" dirty="0" err="1" smtClean="0">
                <a:solidFill>
                  <a:srgbClr val="000000"/>
                </a:solidFill>
              </a:rPr>
              <a:t>Assembly</a:t>
            </a:r>
            <a:endParaRPr lang="fr-FR" sz="1050" b="0" dirty="0">
              <a:solidFill>
                <a:srgbClr val="000000"/>
              </a:solidFill>
            </a:endParaRPr>
          </a:p>
        </p:txBody>
      </p:sp>
      <p:sp>
        <p:nvSpPr>
          <p:cNvPr id="35" name="Rectangle à coins arrondis 34"/>
          <p:cNvSpPr/>
          <p:nvPr/>
        </p:nvSpPr>
        <p:spPr>
          <a:xfrm>
            <a:off x="4211960" y="5455384"/>
            <a:ext cx="936104" cy="576064"/>
          </a:xfrm>
          <a:prstGeom prst="roundRect">
            <a:avLst/>
          </a:prstGeom>
          <a:solidFill>
            <a:srgbClr val="3B88C1">
              <a:alpha val="58000"/>
            </a:srgbClr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050" dirty="0" err="1" smtClean="0">
                <a:solidFill>
                  <a:srgbClr val="000000"/>
                </a:solidFill>
              </a:rPr>
              <a:t>Comp</a:t>
            </a:r>
            <a:r>
              <a:rPr lang="fr-FR" sz="1050" dirty="0" smtClean="0">
                <a:solidFill>
                  <a:srgbClr val="000000"/>
                </a:solidFill>
              </a:rPr>
              <a:t>. 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050" b="0" dirty="0" smtClean="0">
                <a:solidFill>
                  <a:srgbClr val="000000"/>
                </a:solidFill>
              </a:rPr>
              <a:t>Distribution</a:t>
            </a:r>
            <a:endParaRPr lang="fr-FR" sz="1050" b="0" dirty="0">
              <a:solidFill>
                <a:srgbClr val="000000"/>
              </a:solidFill>
            </a:endParaRPr>
          </a:p>
        </p:txBody>
      </p:sp>
      <p:sp>
        <p:nvSpPr>
          <p:cNvPr id="36" name="Rectangle à coins arrondis 35"/>
          <p:cNvSpPr/>
          <p:nvPr/>
        </p:nvSpPr>
        <p:spPr>
          <a:xfrm>
            <a:off x="5292080" y="4159240"/>
            <a:ext cx="648072" cy="1872208"/>
          </a:xfrm>
          <a:prstGeom prst="roundRect">
            <a:avLst/>
          </a:prstGeom>
          <a:solidFill>
            <a:srgbClr val="3B88C1">
              <a:alpha val="58000"/>
            </a:srgbClr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050" b="0" dirty="0">
              <a:solidFill>
                <a:srgbClr val="000000"/>
              </a:solidFill>
            </a:endParaRPr>
          </a:p>
        </p:txBody>
      </p:sp>
      <p:sp>
        <p:nvSpPr>
          <p:cNvPr id="37" name="Rectangle à coins arrondis 36"/>
          <p:cNvSpPr/>
          <p:nvPr/>
        </p:nvSpPr>
        <p:spPr>
          <a:xfrm>
            <a:off x="6012160" y="4159240"/>
            <a:ext cx="720080" cy="1872208"/>
          </a:xfrm>
          <a:prstGeom prst="roundRect">
            <a:avLst/>
          </a:prstGeom>
          <a:solidFill>
            <a:srgbClr val="3B88C1">
              <a:alpha val="58000"/>
            </a:srgbClr>
          </a:solidFill>
          <a:ln w="38100" cmpd="sng"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050" b="0" dirty="0">
              <a:solidFill>
                <a:srgbClr val="000000"/>
              </a:solidFill>
            </a:endParaRPr>
          </a:p>
        </p:txBody>
      </p:sp>
      <p:sp>
        <p:nvSpPr>
          <p:cNvPr id="38" name="Rectangle à coins arrondis 37"/>
          <p:cNvSpPr/>
          <p:nvPr/>
        </p:nvSpPr>
        <p:spPr>
          <a:xfrm>
            <a:off x="6804248" y="4159240"/>
            <a:ext cx="504056" cy="1872208"/>
          </a:xfrm>
          <a:prstGeom prst="roundRect">
            <a:avLst/>
          </a:prstGeom>
          <a:solidFill>
            <a:srgbClr val="3B88C1">
              <a:alpha val="58000"/>
            </a:srgbClr>
          </a:solidFill>
          <a:ln w="38100" cmpd="sng"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050" b="0" dirty="0">
              <a:solidFill>
                <a:srgbClr val="000000"/>
              </a:solidFill>
            </a:endParaRPr>
          </a:p>
        </p:txBody>
      </p:sp>
      <p:sp>
        <p:nvSpPr>
          <p:cNvPr id="39" name="Rectangle à coins arrondis 38"/>
          <p:cNvSpPr/>
          <p:nvPr/>
        </p:nvSpPr>
        <p:spPr>
          <a:xfrm>
            <a:off x="7380312" y="4159240"/>
            <a:ext cx="576064" cy="1872208"/>
          </a:xfrm>
          <a:prstGeom prst="roundRect">
            <a:avLst/>
          </a:prstGeom>
          <a:solidFill>
            <a:srgbClr val="3B88C1">
              <a:alpha val="58000"/>
            </a:srgbClr>
          </a:solidFill>
          <a:ln w="38100" cmpd="sng"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050" b="0" dirty="0">
              <a:solidFill>
                <a:srgbClr val="000000"/>
              </a:solidFill>
            </a:endParaRPr>
          </a:p>
        </p:txBody>
      </p:sp>
      <p:sp>
        <p:nvSpPr>
          <p:cNvPr id="40" name="Rectangle à coins arrondis 39"/>
          <p:cNvSpPr/>
          <p:nvPr/>
        </p:nvSpPr>
        <p:spPr>
          <a:xfrm>
            <a:off x="8100392" y="4159240"/>
            <a:ext cx="864096" cy="576064"/>
          </a:xfrm>
          <a:prstGeom prst="roundRect">
            <a:avLst/>
          </a:prstGeom>
          <a:solidFill>
            <a:srgbClr val="3B88C1">
              <a:alpha val="58000"/>
            </a:srgbClr>
          </a:solidFill>
          <a:ln w="38100" cmpd="sng"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050" dirty="0" err="1" smtClean="0">
                <a:solidFill>
                  <a:srgbClr val="000000"/>
                </a:solidFill>
              </a:rPr>
              <a:t>Comp</a:t>
            </a:r>
            <a:r>
              <a:rPr lang="fr-FR" sz="1050" dirty="0" smtClean="0">
                <a:solidFill>
                  <a:srgbClr val="000000"/>
                </a:solidFill>
              </a:rPr>
              <a:t>. 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050" b="0" dirty="0" smtClean="0">
                <a:solidFill>
                  <a:srgbClr val="000000"/>
                </a:solidFill>
              </a:rPr>
              <a:t>End of Life</a:t>
            </a:r>
            <a:endParaRPr lang="fr-FR" sz="1050" b="0" dirty="0">
              <a:solidFill>
                <a:srgbClr val="000000"/>
              </a:solidFill>
            </a:endParaRPr>
          </a:p>
        </p:txBody>
      </p:sp>
      <p:sp>
        <p:nvSpPr>
          <p:cNvPr id="41" name="Rectangle à coins arrondis 40"/>
          <p:cNvSpPr/>
          <p:nvPr/>
        </p:nvSpPr>
        <p:spPr>
          <a:xfrm>
            <a:off x="8100392" y="4807312"/>
            <a:ext cx="864096" cy="576064"/>
          </a:xfrm>
          <a:prstGeom prst="roundRect">
            <a:avLst/>
          </a:prstGeom>
          <a:solidFill>
            <a:srgbClr val="3B88C1">
              <a:alpha val="58000"/>
            </a:srgbClr>
          </a:solidFill>
          <a:ln w="38100" cmpd="sng"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050" dirty="0" err="1" smtClean="0">
                <a:solidFill>
                  <a:srgbClr val="000000"/>
                </a:solidFill>
              </a:rPr>
              <a:t>Comp</a:t>
            </a:r>
            <a:r>
              <a:rPr lang="fr-FR" sz="1050" dirty="0" smtClean="0">
                <a:solidFill>
                  <a:srgbClr val="000000"/>
                </a:solidFill>
              </a:rPr>
              <a:t>. 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050" b="0" dirty="0" smtClean="0">
                <a:solidFill>
                  <a:srgbClr val="000000"/>
                </a:solidFill>
              </a:rPr>
              <a:t>End of Life</a:t>
            </a:r>
            <a:endParaRPr lang="fr-FR" sz="1050" b="0" dirty="0">
              <a:solidFill>
                <a:srgbClr val="000000"/>
              </a:solidFill>
            </a:endParaRPr>
          </a:p>
        </p:txBody>
      </p:sp>
      <p:sp>
        <p:nvSpPr>
          <p:cNvPr id="42" name="Rectangle à coins arrondis 41"/>
          <p:cNvSpPr/>
          <p:nvPr/>
        </p:nvSpPr>
        <p:spPr>
          <a:xfrm>
            <a:off x="8100392" y="5455384"/>
            <a:ext cx="864096" cy="576064"/>
          </a:xfrm>
          <a:prstGeom prst="roundRect">
            <a:avLst/>
          </a:prstGeom>
          <a:solidFill>
            <a:srgbClr val="3B88C1">
              <a:alpha val="58000"/>
            </a:srgbClr>
          </a:solidFill>
          <a:ln w="38100" cmpd="sng"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050" dirty="0" err="1" smtClean="0">
                <a:solidFill>
                  <a:srgbClr val="000000"/>
                </a:solidFill>
              </a:rPr>
              <a:t>Comp</a:t>
            </a:r>
            <a:r>
              <a:rPr lang="fr-FR" sz="1050" dirty="0" smtClean="0">
                <a:solidFill>
                  <a:srgbClr val="000000"/>
                </a:solidFill>
              </a:rPr>
              <a:t>. 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050" b="0" dirty="0" smtClean="0">
                <a:solidFill>
                  <a:srgbClr val="000000"/>
                </a:solidFill>
              </a:rPr>
              <a:t>End of Life</a:t>
            </a:r>
            <a:endParaRPr lang="fr-FR" sz="1050" b="0" dirty="0">
              <a:solidFill>
                <a:srgbClr val="000000"/>
              </a:solidFill>
            </a:endParaRPr>
          </a:p>
        </p:txBody>
      </p:sp>
      <p:sp>
        <p:nvSpPr>
          <p:cNvPr id="43" name="ZoneTexte 42"/>
          <p:cNvSpPr txBox="1"/>
          <p:nvPr/>
        </p:nvSpPr>
        <p:spPr>
          <a:xfrm rot="16937141">
            <a:off x="4941324" y="4889214"/>
            <a:ext cx="134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800" dirty="0" err="1" smtClean="0">
                <a:solidFill>
                  <a:srgbClr val="FFFFFF"/>
                </a:solidFill>
                <a:latin typeface="Arial"/>
                <a:cs typeface="+mn-cs"/>
              </a:rPr>
              <a:t>Assembly</a:t>
            </a:r>
            <a:endParaRPr lang="fr-FR" sz="18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44" name="ZoneTexte 43"/>
          <p:cNvSpPr txBox="1"/>
          <p:nvPr/>
        </p:nvSpPr>
        <p:spPr>
          <a:xfrm rot="16937141">
            <a:off x="5609513" y="4824808"/>
            <a:ext cx="1481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800" dirty="0" smtClean="0">
                <a:solidFill>
                  <a:srgbClr val="FFFFFF"/>
                </a:solidFill>
                <a:latin typeface="Arial"/>
                <a:cs typeface="+mn-cs"/>
              </a:rPr>
              <a:t>Distribution</a:t>
            </a:r>
            <a:endParaRPr lang="fr-FR" sz="18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45" name="ZoneTexte 44"/>
          <p:cNvSpPr txBox="1"/>
          <p:nvPr/>
        </p:nvSpPr>
        <p:spPr>
          <a:xfrm rot="16937141">
            <a:off x="6329594" y="4881613"/>
            <a:ext cx="1481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800" dirty="0" smtClean="0">
                <a:solidFill>
                  <a:srgbClr val="FFFFFF"/>
                </a:solidFill>
                <a:latin typeface="Arial"/>
                <a:cs typeface="+mn-cs"/>
              </a:rPr>
              <a:t>Use</a:t>
            </a:r>
            <a:endParaRPr lang="fr-FR" sz="18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46" name="ZoneTexte 45"/>
          <p:cNvSpPr txBox="1"/>
          <p:nvPr/>
        </p:nvSpPr>
        <p:spPr>
          <a:xfrm rot="16937141">
            <a:off x="6905658" y="4953622"/>
            <a:ext cx="1481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800" dirty="0" err="1" smtClean="0">
                <a:solidFill>
                  <a:srgbClr val="FFFFFF"/>
                </a:solidFill>
                <a:latin typeface="Arial"/>
                <a:cs typeface="+mn-cs"/>
              </a:rPr>
              <a:t>Recovery</a:t>
            </a:r>
            <a:endParaRPr lang="fr-FR" sz="18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107504" y="3943216"/>
            <a:ext cx="1656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400" dirty="0" err="1" smtClean="0">
                <a:solidFill>
                  <a:srgbClr val="800000"/>
                </a:solidFill>
                <a:latin typeface="Arial"/>
                <a:cs typeface="+mn-cs"/>
              </a:rPr>
              <a:t>Each</a:t>
            </a:r>
            <a:r>
              <a:rPr lang="fr-FR" sz="1400" b="0" dirty="0" smtClean="0">
                <a:solidFill>
                  <a:srgbClr val="800000"/>
                </a:solidFill>
                <a:latin typeface="Arial"/>
                <a:cs typeface="+mn-cs"/>
              </a:rPr>
              <a:t> « brick » </a:t>
            </a:r>
            <a:r>
              <a:rPr lang="fr-FR" sz="1400" b="0" dirty="0" err="1" smtClean="0">
                <a:solidFill>
                  <a:srgbClr val="800000"/>
                </a:solidFill>
                <a:latin typeface="Arial"/>
                <a:cs typeface="+mn-cs"/>
              </a:rPr>
              <a:t>contains</a:t>
            </a:r>
            <a:r>
              <a:rPr lang="fr-FR" sz="1400" b="0" dirty="0" smtClean="0">
                <a:solidFill>
                  <a:srgbClr val="800000"/>
                </a:solidFill>
                <a:latin typeface="Arial"/>
                <a:cs typeface="+mn-cs"/>
              </a:rPr>
              <a:t> </a:t>
            </a:r>
            <a:r>
              <a:rPr lang="fr-FR" sz="1400" b="0" dirty="0" err="1" smtClean="0">
                <a:solidFill>
                  <a:srgbClr val="800000"/>
                </a:solidFill>
                <a:latin typeface="Arial"/>
                <a:cs typeface="+mn-cs"/>
              </a:rPr>
              <a:t>its</a:t>
            </a:r>
            <a:r>
              <a:rPr lang="fr-FR" sz="1400" b="0" dirty="0" smtClean="0">
                <a:solidFill>
                  <a:srgbClr val="800000"/>
                </a:solidFill>
                <a:latin typeface="Arial"/>
                <a:cs typeface="+mn-cs"/>
              </a:rPr>
              <a:t> </a:t>
            </a:r>
            <a:r>
              <a:rPr lang="fr-FR" sz="1400" dirty="0" err="1" smtClean="0">
                <a:solidFill>
                  <a:srgbClr val="800000"/>
                </a:solidFill>
                <a:latin typeface="Arial"/>
                <a:cs typeface="+mn-cs"/>
              </a:rPr>
              <a:t>own</a:t>
            </a:r>
            <a:r>
              <a:rPr lang="fr-FR" sz="1400" b="0" dirty="0" smtClean="0">
                <a:solidFill>
                  <a:srgbClr val="800000"/>
                </a:solidFill>
                <a:latin typeface="Arial"/>
                <a:cs typeface="+mn-cs"/>
              </a:rPr>
              <a:t> </a:t>
            </a:r>
            <a:r>
              <a:rPr lang="fr-FR" sz="1400" dirty="0" err="1" smtClean="0">
                <a:solidFill>
                  <a:srgbClr val="800000"/>
                </a:solidFill>
                <a:latin typeface="Arial"/>
                <a:cs typeface="+mn-cs"/>
              </a:rPr>
              <a:t>environmental</a:t>
            </a:r>
            <a:r>
              <a:rPr lang="fr-FR" sz="1400" dirty="0" smtClean="0">
                <a:solidFill>
                  <a:srgbClr val="800000"/>
                </a:solidFill>
                <a:latin typeface="Arial"/>
                <a:cs typeface="+mn-cs"/>
              </a:rPr>
              <a:t> impact</a:t>
            </a:r>
            <a:endParaRPr lang="fr-FR" sz="1400" dirty="0">
              <a:solidFill>
                <a:srgbClr val="800000"/>
              </a:solidFill>
              <a:latin typeface="Arial"/>
              <a:cs typeface="+mn-cs"/>
            </a:endParaRPr>
          </a:p>
        </p:txBody>
      </p:sp>
      <p:sp>
        <p:nvSpPr>
          <p:cNvPr id="48" name="AutoShape 16"/>
          <p:cNvSpPr>
            <a:spLocks noChangeArrowheads="1"/>
          </p:cNvSpPr>
          <p:nvPr/>
        </p:nvSpPr>
        <p:spPr bwMode="auto">
          <a:xfrm>
            <a:off x="107504" y="3943216"/>
            <a:ext cx="2562832" cy="864096"/>
          </a:xfrm>
          <a:prstGeom prst="roundRect">
            <a:avLst>
              <a:gd name="adj" fmla="val 9815"/>
            </a:avLst>
          </a:prstGeom>
          <a:noFill/>
          <a:ln w="19050" cmpd="sng">
            <a:solidFill>
              <a:srgbClr val="800000"/>
            </a:solidFill>
            <a:prstDash val="sysDash"/>
            <a:round/>
            <a:headEnd/>
            <a:tailEnd/>
          </a:ln>
          <a:extLst/>
        </p:spPr>
        <p:txBody>
          <a:bodyPr/>
          <a:lstStyle/>
          <a:p>
            <a:pPr algn="ctr" fontAlgn="auto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400" dirty="0" smtClean="0">
              <a:solidFill>
                <a:srgbClr val="39668B"/>
              </a:solidFill>
              <a:latin typeface="Arial"/>
              <a:cs typeface="+mn-cs"/>
            </a:endParaRPr>
          </a:p>
          <a:p>
            <a:pPr algn="ctr" fontAlgn="auto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400" dirty="0">
              <a:solidFill>
                <a:srgbClr val="39668B"/>
              </a:solidFill>
              <a:latin typeface="Arial"/>
              <a:cs typeface="+mn-cs"/>
            </a:endParaRPr>
          </a:p>
          <a:p>
            <a:pPr algn="ctr" fontAlgn="auto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400" dirty="0" smtClean="0">
              <a:solidFill>
                <a:srgbClr val="39668B"/>
              </a:solidFill>
              <a:latin typeface="Arial"/>
              <a:cs typeface="+mn-cs"/>
            </a:endParaRPr>
          </a:p>
          <a:p>
            <a:pPr algn="ctr" fontAlgn="auto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400" dirty="0">
              <a:solidFill>
                <a:srgbClr val="39668B"/>
              </a:solidFill>
              <a:latin typeface="Arial"/>
              <a:cs typeface="+mn-cs"/>
            </a:endParaRPr>
          </a:p>
        </p:txBody>
      </p:sp>
      <p:sp>
        <p:nvSpPr>
          <p:cNvPr id="49" name="Forme libre 48"/>
          <p:cNvSpPr/>
          <p:nvPr/>
        </p:nvSpPr>
        <p:spPr>
          <a:xfrm>
            <a:off x="1812789" y="3727191"/>
            <a:ext cx="7251155" cy="1051453"/>
          </a:xfrm>
          <a:custGeom>
            <a:avLst/>
            <a:gdLst>
              <a:gd name="connsiteX0" fmla="*/ 0 w 7251155"/>
              <a:gd name="connsiteY0" fmla="*/ 314811 h 1150690"/>
              <a:gd name="connsiteX1" fmla="*/ 0 w 7251155"/>
              <a:gd name="connsiteY1" fmla="*/ 1150690 h 1150690"/>
              <a:gd name="connsiteX2" fmla="*/ 3343347 w 7251155"/>
              <a:gd name="connsiteY2" fmla="*/ 1107267 h 1150690"/>
              <a:gd name="connsiteX3" fmla="*/ 3332492 w 7251155"/>
              <a:gd name="connsiteY3" fmla="*/ 173689 h 1150690"/>
              <a:gd name="connsiteX4" fmla="*/ 6252493 w 7251155"/>
              <a:gd name="connsiteY4" fmla="*/ 184545 h 1150690"/>
              <a:gd name="connsiteX5" fmla="*/ 6263348 w 7251155"/>
              <a:gd name="connsiteY5" fmla="*/ 1139834 h 1150690"/>
              <a:gd name="connsiteX6" fmla="*/ 7251155 w 7251155"/>
              <a:gd name="connsiteY6" fmla="*/ 1139834 h 1150690"/>
              <a:gd name="connsiteX7" fmla="*/ 7240300 w 7251155"/>
              <a:gd name="connsiteY7" fmla="*/ 0 h 1150690"/>
              <a:gd name="connsiteX8" fmla="*/ 0 w 7251155"/>
              <a:gd name="connsiteY8" fmla="*/ 0 h 1150690"/>
              <a:gd name="connsiteX9" fmla="*/ 0 w 7251155"/>
              <a:gd name="connsiteY9" fmla="*/ 314811 h 1150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51155" h="1150690">
                <a:moveTo>
                  <a:pt x="0" y="314811"/>
                </a:moveTo>
                <a:lnTo>
                  <a:pt x="0" y="1150690"/>
                </a:lnTo>
                <a:lnTo>
                  <a:pt x="3343347" y="1107267"/>
                </a:lnTo>
                <a:lnTo>
                  <a:pt x="3332492" y="173689"/>
                </a:lnTo>
                <a:lnTo>
                  <a:pt x="6252493" y="184545"/>
                </a:lnTo>
                <a:lnTo>
                  <a:pt x="6263348" y="1139834"/>
                </a:lnTo>
                <a:lnTo>
                  <a:pt x="7251155" y="1139834"/>
                </a:lnTo>
                <a:lnTo>
                  <a:pt x="7240300" y="0"/>
                </a:lnTo>
                <a:lnTo>
                  <a:pt x="0" y="0"/>
                </a:lnTo>
                <a:lnTo>
                  <a:pt x="0" y="314811"/>
                </a:lnTo>
                <a:close/>
              </a:path>
            </a:pathLst>
          </a:custGeom>
          <a:noFill/>
          <a:ln w="19050" cmpd="sng">
            <a:solidFill>
              <a:srgbClr val="FF66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b="0">
              <a:solidFill>
                <a:srgbClr val="FFFFFF"/>
              </a:solidFill>
            </a:endParaRPr>
          </a:p>
        </p:txBody>
      </p:sp>
      <p:cxnSp>
        <p:nvCxnSpPr>
          <p:cNvPr id="50" name="AutoShape 19"/>
          <p:cNvCxnSpPr>
            <a:cxnSpLocks noChangeShapeType="1"/>
          </p:cNvCxnSpPr>
          <p:nvPr/>
        </p:nvCxnSpPr>
        <p:spPr bwMode="auto">
          <a:xfrm>
            <a:off x="7092280" y="2863096"/>
            <a:ext cx="0" cy="720080"/>
          </a:xfrm>
          <a:prstGeom prst="straightConnector1">
            <a:avLst/>
          </a:prstGeom>
          <a:noFill/>
          <a:ln w="38100" cmpd="sng">
            <a:solidFill>
              <a:schemeClr val="bg1">
                <a:lumMod val="65000"/>
              </a:schemeClr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AutoShape 19"/>
          <p:cNvCxnSpPr>
            <a:cxnSpLocks noChangeShapeType="1"/>
          </p:cNvCxnSpPr>
          <p:nvPr/>
        </p:nvCxnSpPr>
        <p:spPr bwMode="auto">
          <a:xfrm>
            <a:off x="7668344" y="2863096"/>
            <a:ext cx="0" cy="720080"/>
          </a:xfrm>
          <a:prstGeom prst="straightConnector1">
            <a:avLst/>
          </a:prstGeom>
          <a:noFill/>
          <a:ln w="38100" cmpd="sng">
            <a:solidFill>
              <a:schemeClr val="bg1">
                <a:lumMod val="65000"/>
              </a:schemeClr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AutoShape 19"/>
          <p:cNvCxnSpPr>
            <a:cxnSpLocks noChangeShapeType="1"/>
          </p:cNvCxnSpPr>
          <p:nvPr/>
        </p:nvCxnSpPr>
        <p:spPr bwMode="auto">
          <a:xfrm>
            <a:off x="6372200" y="2863096"/>
            <a:ext cx="0" cy="720080"/>
          </a:xfrm>
          <a:prstGeom prst="straightConnector1">
            <a:avLst/>
          </a:prstGeom>
          <a:noFill/>
          <a:ln w="38100" cmpd="sng">
            <a:solidFill>
              <a:schemeClr val="bg1">
                <a:lumMod val="65000"/>
              </a:schemeClr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AutoShape 18"/>
          <p:cNvCxnSpPr>
            <a:cxnSpLocks noChangeShapeType="1"/>
          </p:cNvCxnSpPr>
          <p:nvPr/>
        </p:nvCxnSpPr>
        <p:spPr bwMode="auto">
          <a:xfrm>
            <a:off x="5652120" y="2863096"/>
            <a:ext cx="0" cy="720080"/>
          </a:xfrm>
          <a:prstGeom prst="straightConnector1">
            <a:avLst/>
          </a:prstGeom>
          <a:noFill/>
          <a:ln w="38100" cmpd="sng">
            <a:solidFill>
              <a:schemeClr val="bg1">
                <a:lumMod val="65000"/>
              </a:schemeClr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" name="ZoneTexte 53"/>
          <p:cNvSpPr txBox="1"/>
          <p:nvPr/>
        </p:nvSpPr>
        <p:spPr>
          <a:xfrm>
            <a:off x="5508104" y="2359040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200" b="0" dirty="0" err="1" smtClean="0">
                <a:solidFill>
                  <a:srgbClr val="808080"/>
                </a:solidFill>
                <a:latin typeface="Arial"/>
                <a:cs typeface="+mn-cs"/>
              </a:rPr>
              <a:t>Environmental</a:t>
            </a:r>
            <a:r>
              <a:rPr lang="fr-FR" sz="1200" b="0" dirty="0" smtClean="0">
                <a:solidFill>
                  <a:srgbClr val="808080"/>
                </a:solidFill>
                <a:latin typeface="Arial"/>
                <a:cs typeface="+mn-cs"/>
              </a:rPr>
              <a:t> impacts per life cycle stage?</a:t>
            </a:r>
            <a:endParaRPr lang="fr-FR" sz="1200" b="0" dirty="0">
              <a:solidFill>
                <a:srgbClr val="808080"/>
              </a:solidFill>
              <a:latin typeface="Arial"/>
              <a:cs typeface="+mn-cs"/>
            </a:endParaRPr>
          </a:p>
        </p:txBody>
      </p:sp>
      <p:cxnSp>
        <p:nvCxnSpPr>
          <p:cNvPr id="55" name="AutoShape 18"/>
          <p:cNvCxnSpPr>
            <a:cxnSpLocks noChangeShapeType="1"/>
          </p:cNvCxnSpPr>
          <p:nvPr/>
        </p:nvCxnSpPr>
        <p:spPr bwMode="auto">
          <a:xfrm>
            <a:off x="2051720" y="2647072"/>
            <a:ext cx="3414712" cy="8580"/>
          </a:xfrm>
          <a:prstGeom prst="straightConnector1">
            <a:avLst/>
          </a:prstGeom>
          <a:noFill/>
          <a:ln w="38100" cmpd="sng">
            <a:solidFill>
              <a:schemeClr val="bg1">
                <a:lumMod val="65000"/>
              </a:schemeClr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ZoneTexte 56"/>
          <p:cNvSpPr txBox="1"/>
          <p:nvPr/>
        </p:nvSpPr>
        <p:spPr>
          <a:xfrm>
            <a:off x="1646675" y="6174305"/>
            <a:ext cx="32403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0" dirty="0" err="1" smtClean="0">
                <a:solidFill>
                  <a:schemeClr val="tx1"/>
                </a:solidFill>
              </a:rPr>
              <a:t>Gehin</a:t>
            </a:r>
            <a:r>
              <a:rPr lang="fr-FR" sz="1100" b="0" dirty="0" smtClean="0">
                <a:solidFill>
                  <a:schemeClr val="tx1"/>
                </a:solidFill>
              </a:rPr>
              <a:t> et al., Journal of </a:t>
            </a:r>
            <a:r>
              <a:rPr lang="fr-FR" sz="1100" b="0" dirty="0" err="1" smtClean="0">
                <a:solidFill>
                  <a:schemeClr val="tx1"/>
                </a:solidFill>
              </a:rPr>
              <a:t>Cleaner</a:t>
            </a:r>
            <a:r>
              <a:rPr lang="fr-FR" sz="1100" b="0" dirty="0" smtClean="0">
                <a:solidFill>
                  <a:schemeClr val="tx1"/>
                </a:solidFill>
              </a:rPr>
              <a:t> Production 2008</a:t>
            </a:r>
            <a:endParaRPr lang="fr-FR" sz="11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84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6614368" y="4869160"/>
            <a:ext cx="3178212" cy="160314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2638" y="143635"/>
            <a:ext cx="6875686" cy="91916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fr-FR" sz="2400" dirty="0" err="1"/>
              <a:t>Modelling</a:t>
            </a:r>
            <a:r>
              <a:rPr lang="fr-FR" sz="2400" dirty="0"/>
              <a:t> end-of-life scenarios to </a:t>
            </a:r>
            <a:r>
              <a:rPr lang="fr-FR" sz="2400" dirty="0" err="1" smtClean="0"/>
              <a:t>assess</a:t>
            </a:r>
            <a:r>
              <a:rPr lang="fr-FR" sz="2400" dirty="0" smtClean="0"/>
              <a:t> </a:t>
            </a:r>
            <a:r>
              <a:rPr lang="fr-FR" sz="2400" dirty="0" err="1" smtClean="0"/>
              <a:t>their</a:t>
            </a:r>
            <a:r>
              <a:rPr lang="fr-FR" sz="2400" dirty="0" smtClean="0"/>
              <a:t> </a:t>
            </a:r>
            <a:r>
              <a:rPr lang="fr-FR" sz="2400" dirty="0" err="1"/>
              <a:t>environmental</a:t>
            </a:r>
            <a:r>
              <a:rPr lang="fr-FR" sz="2400" dirty="0"/>
              <a:t> performance 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67737" y="5912816"/>
            <a:ext cx="39604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100" b="0" dirty="0">
                <a:solidFill>
                  <a:schemeClr val="tx1"/>
                </a:solidFill>
              </a:rPr>
              <a:t>Amaya et al.,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100" b="0" dirty="0">
                <a:solidFill>
                  <a:schemeClr val="tx1"/>
                </a:solidFill>
              </a:rPr>
              <a:t>Journal of Engineering Design, 2014</a:t>
            </a:r>
          </a:p>
        </p:txBody>
      </p:sp>
      <p:pic>
        <p:nvPicPr>
          <p:cNvPr id="61" name="Image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7" y="3209376"/>
            <a:ext cx="288032" cy="435648"/>
          </a:xfrm>
          <a:prstGeom prst="rect">
            <a:avLst/>
          </a:prstGeom>
        </p:spPr>
      </p:pic>
      <p:pic>
        <p:nvPicPr>
          <p:cNvPr id="62" name="Image 6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5465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55576" y="1484784"/>
            <a:ext cx="726851" cy="288032"/>
          </a:xfrm>
          <a:prstGeom prst="rect">
            <a:avLst/>
          </a:prstGeom>
        </p:spPr>
      </p:pic>
      <p:pic>
        <p:nvPicPr>
          <p:cNvPr id="63" name="Image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7744" y="2564904"/>
            <a:ext cx="576064" cy="268082"/>
          </a:xfrm>
          <a:prstGeom prst="rect">
            <a:avLst/>
          </a:prstGeom>
        </p:spPr>
      </p:pic>
      <p:pic>
        <p:nvPicPr>
          <p:cNvPr id="64" name="Image 6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517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7544" y="2060848"/>
            <a:ext cx="795565" cy="462619"/>
          </a:xfrm>
          <a:prstGeom prst="rect">
            <a:avLst/>
          </a:prstGeom>
        </p:spPr>
      </p:pic>
      <p:pic>
        <p:nvPicPr>
          <p:cNvPr id="65" name="Image 6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37970" y="1700808"/>
            <a:ext cx="429661" cy="440558"/>
          </a:xfrm>
          <a:prstGeom prst="rect">
            <a:avLst/>
          </a:prstGeom>
        </p:spPr>
      </p:pic>
      <p:pic>
        <p:nvPicPr>
          <p:cNvPr id="66" name="Image 6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3688" y="3212976"/>
            <a:ext cx="297462" cy="342284"/>
          </a:xfrm>
          <a:prstGeom prst="rect">
            <a:avLst/>
          </a:prstGeom>
        </p:spPr>
      </p:pic>
      <p:pic>
        <p:nvPicPr>
          <p:cNvPr id="67" name="Image 66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2791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576" y="2924944"/>
            <a:ext cx="648833" cy="299462"/>
          </a:xfrm>
          <a:prstGeom prst="rect">
            <a:avLst/>
          </a:prstGeom>
        </p:spPr>
      </p:pic>
      <p:sp>
        <p:nvSpPr>
          <p:cNvPr id="68" name="AutoShape 5"/>
          <p:cNvSpPr>
            <a:spLocks noChangeArrowheads="1"/>
          </p:cNvSpPr>
          <p:nvPr/>
        </p:nvSpPr>
        <p:spPr bwMode="auto">
          <a:xfrm>
            <a:off x="2267744" y="2132856"/>
            <a:ext cx="864096" cy="28803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39668B"/>
            </a:solidFill>
            <a:round/>
            <a:headEnd/>
            <a:tailEnd/>
          </a:ln>
          <a:extLst/>
        </p:spPr>
        <p:txBody>
          <a:bodyPr/>
          <a:lstStyle/>
          <a:p>
            <a:pPr algn="ctr" fontAlgn="auto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000" b="0">
                <a:solidFill>
                  <a:srgbClr val="39668B"/>
                </a:solidFill>
                <a:latin typeface="Arial"/>
                <a:cs typeface="+mn-cs"/>
              </a:rPr>
              <a:t>Distribution</a:t>
            </a:r>
            <a:endParaRPr lang="en-US" sz="1000">
              <a:solidFill>
                <a:srgbClr val="39668B"/>
              </a:solidFill>
              <a:latin typeface="Arial"/>
              <a:cs typeface="+mn-cs"/>
            </a:endParaRPr>
          </a:p>
        </p:txBody>
      </p:sp>
      <p:sp>
        <p:nvSpPr>
          <p:cNvPr id="69" name="AutoShape 6"/>
          <p:cNvSpPr>
            <a:spLocks noChangeArrowheads="1"/>
          </p:cNvSpPr>
          <p:nvPr/>
        </p:nvSpPr>
        <p:spPr bwMode="auto">
          <a:xfrm>
            <a:off x="1475656" y="2852936"/>
            <a:ext cx="1008112" cy="28803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39668B"/>
            </a:solidFill>
            <a:round/>
            <a:headEnd/>
            <a:tailEnd/>
          </a:ln>
        </p:spPr>
        <p:txBody>
          <a:bodyPr/>
          <a:lstStyle/>
          <a:p>
            <a:pPr algn="ctr" fontAlgn="auto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000" b="0" dirty="0">
                <a:solidFill>
                  <a:srgbClr val="39668B"/>
                </a:solidFill>
                <a:latin typeface="Arial"/>
                <a:cs typeface="+mn-cs"/>
              </a:rPr>
              <a:t>Product Use</a:t>
            </a:r>
            <a:endParaRPr lang="en-US" sz="1000" dirty="0">
              <a:solidFill>
                <a:srgbClr val="39668B"/>
              </a:solidFill>
              <a:latin typeface="Arial"/>
              <a:cs typeface="+mn-cs"/>
            </a:endParaRPr>
          </a:p>
        </p:txBody>
      </p:sp>
      <p:sp>
        <p:nvSpPr>
          <p:cNvPr id="70" name="AutoShape 9"/>
          <p:cNvSpPr>
            <a:spLocks noChangeArrowheads="1"/>
          </p:cNvSpPr>
          <p:nvPr/>
        </p:nvSpPr>
        <p:spPr bwMode="auto">
          <a:xfrm>
            <a:off x="323528" y="2636912"/>
            <a:ext cx="864096" cy="28803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39668B"/>
            </a:solidFill>
            <a:round/>
            <a:headEnd/>
            <a:tailEnd/>
          </a:ln>
        </p:spPr>
        <p:txBody>
          <a:bodyPr/>
          <a:lstStyle/>
          <a:p>
            <a:pPr algn="ctr" fontAlgn="auto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000" b="0" dirty="0" smtClean="0">
                <a:solidFill>
                  <a:srgbClr val="39668B"/>
                </a:solidFill>
                <a:latin typeface="Arial"/>
                <a:cs typeface="+mn-cs"/>
              </a:rPr>
              <a:t>End of Life</a:t>
            </a:r>
            <a:endParaRPr lang="en-US" sz="1000" dirty="0">
              <a:solidFill>
                <a:srgbClr val="39668B"/>
              </a:solidFill>
              <a:latin typeface="Arial"/>
              <a:cs typeface="+mn-cs"/>
            </a:endParaRPr>
          </a:p>
        </p:txBody>
      </p:sp>
      <p:sp>
        <p:nvSpPr>
          <p:cNvPr id="71" name="AutoShape 16"/>
          <p:cNvSpPr>
            <a:spLocks noChangeArrowheads="1"/>
          </p:cNvSpPr>
          <p:nvPr/>
        </p:nvSpPr>
        <p:spPr bwMode="auto">
          <a:xfrm>
            <a:off x="1907704" y="1412776"/>
            <a:ext cx="1080119" cy="275374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39668B"/>
            </a:solidFill>
            <a:round/>
            <a:headEnd/>
            <a:tailEnd/>
          </a:ln>
          <a:extLst/>
        </p:spPr>
        <p:txBody>
          <a:bodyPr/>
          <a:lstStyle/>
          <a:p>
            <a:pPr algn="ctr" fontAlgn="auto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000" b="0" dirty="0">
                <a:solidFill>
                  <a:srgbClr val="39668B"/>
                </a:solidFill>
                <a:latin typeface="Arial"/>
                <a:cs typeface="+mn-cs"/>
              </a:rPr>
              <a:t>Manufacturing</a:t>
            </a:r>
            <a:endParaRPr lang="en-US" sz="1000" dirty="0">
              <a:solidFill>
                <a:srgbClr val="39668B"/>
              </a:solidFill>
              <a:latin typeface="Arial"/>
              <a:cs typeface="+mn-cs"/>
            </a:endParaRPr>
          </a:p>
        </p:txBody>
      </p:sp>
      <p:sp>
        <p:nvSpPr>
          <p:cNvPr id="72" name="AutoShape 17"/>
          <p:cNvSpPr>
            <a:spLocks noChangeArrowheads="1"/>
          </p:cNvSpPr>
          <p:nvPr/>
        </p:nvSpPr>
        <p:spPr bwMode="auto">
          <a:xfrm>
            <a:off x="251520" y="1772816"/>
            <a:ext cx="996111" cy="288031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39668B"/>
            </a:solidFill>
            <a:round/>
            <a:headEnd/>
            <a:tailEnd/>
          </a:ln>
          <a:extLst/>
        </p:spPr>
        <p:txBody>
          <a:bodyPr/>
          <a:lstStyle/>
          <a:p>
            <a:pPr algn="ctr" fontAlgn="auto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000" b="0" dirty="0">
                <a:solidFill>
                  <a:srgbClr val="39668B"/>
                </a:solidFill>
                <a:latin typeface="Arial"/>
                <a:cs typeface="+mn-cs"/>
              </a:rPr>
              <a:t>Raw material</a:t>
            </a:r>
            <a:endParaRPr lang="en-US" sz="1000" dirty="0">
              <a:solidFill>
                <a:srgbClr val="39668B"/>
              </a:solidFill>
              <a:latin typeface="Arial"/>
              <a:cs typeface="+mn-cs"/>
            </a:endParaRPr>
          </a:p>
        </p:txBody>
      </p:sp>
      <p:pic>
        <p:nvPicPr>
          <p:cNvPr id="73" name="Image 72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861" b="95934" l="0" r="96094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47664" y="1196752"/>
            <a:ext cx="400940" cy="693293"/>
          </a:xfrm>
          <a:prstGeom prst="rect">
            <a:avLst/>
          </a:prstGeom>
        </p:spPr>
      </p:pic>
      <p:pic>
        <p:nvPicPr>
          <p:cNvPr id="74" name="Image 7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75656" y="2060848"/>
            <a:ext cx="617736" cy="558904"/>
          </a:xfrm>
          <a:prstGeom prst="rect">
            <a:avLst/>
          </a:prstGeom>
        </p:spPr>
      </p:pic>
      <p:pic>
        <p:nvPicPr>
          <p:cNvPr id="75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537" y="4075138"/>
            <a:ext cx="7016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AutoShape 25"/>
          <p:cNvSpPr>
            <a:spLocks noChangeArrowheads="1"/>
          </p:cNvSpPr>
          <p:nvPr/>
        </p:nvSpPr>
        <p:spPr bwMode="auto">
          <a:xfrm>
            <a:off x="4829224" y="5834088"/>
            <a:ext cx="1655763" cy="352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3B88C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200">
                <a:solidFill>
                  <a:srgbClr val="39668B"/>
                </a:solidFill>
                <a:latin typeface="Arial"/>
                <a:cs typeface="+mn-cs"/>
              </a:rPr>
              <a:t>Remanufacturing</a:t>
            </a:r>
            <a:endParaRPr lang="fr-FR" sz="1200">
              <a:solidFill>
                <a:srgbClr val="39668B"/>
              </a:solidFill>
              <a:latin typeface="Arial"/>
              <a:cs typeface="+mn-cs"/>
            </a:endParaRPr>
          </a:p>
        </p:txBody>
      </p:sp>
      <p:sp>
        <p:nvSpPr>
          <p:cNvPr id="77" name="AutoShape 26"/>
          <p:cNvSpPr>
            <a:spLocks noChangeArrowheads="1"/>
          </p:cNvSpPr>
          <p:nvPr/>
        </p:nvSpPr>
        <p:spPr bwMode="auto">
          <a:xfrm>
            <a:off x="7418437" y="5834088"/>
            <a:ext cx="1300162" cy="352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3B88C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200">
                <a:solidFill>
                  <a:srgbClr val="39668B"/>
                </a:solidFill>
                <a:latin typeface="Arial"/>
                <a:cs typeface="+mn-cs"/>
              </a:rPr>
              <a:t>Recycling</a:t>
            </a:r>
            <a:endParaRPr lang="fr-FR" sz="1200">
              <a:solidFill>
                <a:srgbClr val="39668B"/>
              </a:solidFill>
              <a:latin typeface="Arial"/>
              <a:cs typeface="+mn-cs"/>
            </a:endParaRPr>
          </a:p>
        </p:txBody>
      </p:sp>
      <p:cxnSp>
        <p:nvCxnSpPr>
          <p:cNvPr id="78" name="AutoShape 27"/>
          <p:cNvCxnSpPr>
            <a:cxnSpLocks noChangeShapeType="1"/>
            <a:stCxn id="94" idx="2"/>
            <a:endCxn id="88" idx="0"/>
          </p:cNvCxnSpPr>
          <p:nvPr/>
        </p:nvCxnSpPr>
        <p:spPr bwMode="auto">
          <a:xfrm>
            <a:off x="6461174" y="3522688"/>
            <a:ext cx="7938" cy="2571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" name="AutoShape 28"/>
          <p:cNvCxnSpPr>
            <a:cxnSpLocks noChangeShapeType="1"/>
            <a:stCxn id="93" idx="2"/>
            <a:endCxn id="82" idx="0"/>
          </p:cNvCxnSpPr>
          <p:nvPr/>
        </p:nvCxnSpPr>
        <p:spPr bwMode="auto">
          <a:xfrm>
            <a:off x="6461174" y="2490813"/>
            <a:ext cx="0" cy="16351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" name="AutoShape 29"/>
          <p:cNvCxnSpPr>
            <a:cxnSpLocks noChangeShapeType="1"/>
            <a:endCxn id="92" idx="0"/>
          </p:cNvCxnSpPr>
          <p:nvPr/>
        </p:nvCxnSpPr>
        <p:spPr bwMode="auto">
          <a:xfrm>
            <a:off x="6461174" y="1473225"/>
            <a:ext cx="0" cy="1555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" name="AutoShape 30"/>
          <p:cNvCxnSpPr>
            <a:cxnSpLocks noChangeShapeType="1"/>
            <a:stCxn id="76" idx="1"/>
            <a:endCxn id="88" idx="1"/>
          </p:cNvCxnSpPr>
          <p:nvPr/>
        </p:nvCxnSpPr>
        <p:spPr bwMode="auto">
          <a:xfrm rot="10800000" flipH="1">
            <a:off x="4829224" y="3960838"/>
            <a:ext cx="765175" cy="2054225"/>
          </a:xfrm>
          <a:prstGeom prst="bentConnector3">
            <a:avLst>
              <a:gd name="adj1" fmla="val -31787"/>
            </a:avLst>
          </a:prstGeom>
          <a:noFill/>
          <a:ln w="38100">
            <a:solidFill>
              <a:srgbClr val="FF0000"/>
            </a:solidFill>
            <a:miter lim="800000"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" name="AutoShape 32"/>
          <p:cNvSpPr>
            <a:spLocks noChangeArrowheads="1"/>
          </p:cNvSpPr>
          <p:nvPr/>
        </p:nvSpPr>
        <p:spPr bwMode="auto">
          <a:xfrm>
            <a:off x="5594399" y="2654325"/>
            <a:ext cx="1733550" cy="352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3B88C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fr-FR" sz="1200">
                <a:solidFill>
                  <a:srgbClr val="39668B"/>
                </a:solidFill>
                <a:latin typeface="Arial"/>
                <a:cs typeface="+mn-cs"/>
              </a:rPr>
              <a:t>Product Assembly</a:t>
            </a:r>
          </a:p>
        </p:txBody>
      </p:sp>
      <p:cxnSp>
        <p:nvCxnSpPr>
          <p:cNvPr id="83" name="AutoShape 33"/>
          <p:cNvCxnSpPr>
            <a:cxnSpLocks noChangeShapeType="1"/>
          </p:cNvCxnSpPr>
          <p:nvPr/>
        </p:nvCxnSpPr>
        <p:spPr bwMode="auto">
          <a:xfrm>
            <a:off x="6346874" y="5156225"/>
            <a:ext cx="1101725" cy="773113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4" name="Text Box 34"/>
          <p:cNvSpPr txBox="1">
            <a:spLocks noChangeArrowheads="1"/>
          </p:cNvSpPr>
          <p:nvPr/>
        </p:nvSpPr>
        <p:spPr bwMode="auto">
          <a:xfrm>
            <a:off x="6423074" y="3481413"/>
            <a:ext cx="382588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auto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fr-FR" sz="1200">
                <a:solidFill>
                  <a:srgbClr val="000000"/>
                </a:solidFill>
                <a:cs typeface="+mn-cs"/>
              </a:rPr>
              <a:t>1</a:t>
            </a:r>
          </a:p>
        </p:txBody>
      </p:sp>
      <p:sp>
        <p:nvSpPr>
          <p:cNvPr id="88" name="AutoShape 39"/>
          <p:cNvSpPr>
            <a:spLocks noChangeArrowheads="1"/>
          </p:cNvSpPr>
          <p:nvPr/>
        </p:nvSpPr>
        <p:spPr bwMode="auto">
          <a:xfrm>
            <a:off x="5594399" y="3779863"/>
            <a:ext cx="1746250" cy="352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3B88C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fr-FR" sz="1200">
                <a:solidFill>
                  <a:srgbClr val="39668B"/>
                </a:solidFill>
                <a:latin typeface="Arial"/>
                <a:cs typeface="+mn-cs"/>
              </a:rPr>
              <a:t>Product Use</a:t>
            </a:r>
          </a:p>
        </p:txBody>
      </p:sp>
      <p:cxnSp>
        <p:nvCxnSpPr>
          <p:cNvPr id="89" name="AutoShape 40"/>
          <p:cNvCxnSpPr>
            <a:cxnSpLocks noChangeShapeType="1"/>
            <a:stCxn id="88" idx="2"/>
            <a:endCxn id="90" idx="0"/>
          </p:cNvCxnSpPr>
          <p:nvPr/>
        </p:nvCxnSpPr>
        <p:spPr bwMode="auto">
          <a:xfrm flipH="1">
            <a:off x="6461174" y="4141813"/>
            <a:ext cx="7938" cy="231775"/>
          </a:xfrm>
          <a:prstGeom prst="straightConnector1">
            <a:avLst/>
          </a:prstGeom>
          <a:noFill/>
          <a:ln w="44450">
            <a:solidFill>
              <a:schemeClr val="hlink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0" name="AutoShape 41"/>
          <p:cNvSpPr>
            <a:spLocks noChangeArrowheads="1"/>
          </p:cNvSpPr>
          <p:nvPr/>
        </p:nvSpPr>
        <p:spPr bwMode="auto">
          <a:xfrm>
            <a:off x="5594399" y="4373588"/>
            <a:ext cx="1733550" cy="352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3B88C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fr-FR" sz="1200">
                <a:solidFill>
                  <a:srgbClr val="39668B"/>
                </a:solidFill>
                <a:latin typeface="Arial"/>
                <a:cs typeface="+mn-cs"/>
              </a:rPr>
              <a:t>Product Take Back</a:t>
            </a:r>
          </a:p>
        </p:txBody>
      </p:sp>
      <p:cxnSp>
        <p:nvCxnSpPr>
          <p:cNvPr id="91" name="AutoShape 43"/>
          <p:cNvCxnSpPr>
            <a:cxnSpLocks noChangeShapeType="1"/>
            <a:stCxn id="92" idx="2"/>
            <a:endCxn id="93" idx="0"/>
          </p:cNvCxnSpPr>
          <p:nvPr/>
        </p:nvCxnSpPr>
        <p:spPr bwMode="auto">
          <a:xfrm>
            <a:off x="6461174" y="1992338"/>
            <a:ext cx="0" cy="1365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" name="AutoShape 44"/>
          <p:cNvSpPr>
            <a:spLocks noChangeArrowheads="1"/>
          </p:cNvSpPr>
          <p:nvPr/>
        </p:nvSpPr>
        <p:spPr bwMode="auto">
          <a:xfrm>
            <a:off x="5580112" y="1628800"/>
            <a:ext cx="1760537" cy="352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3B88C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fr-FR" sz="1200">
                <a:solidFill>
                  <a:srgbClr val="39668B"/>
                </a:solidFill>
                <a:latin typeface="Arial"/>
                <a:cs typeface="+mn-cs"/>
              </a:rPr>
              <a:t>Comp. Manufac.</a:t>
            </a:r>
          </a:p>
        </p:txBody>
      </p:sp>
      <p:sp>
        <p:nvSpPr>
          <p:cNvPr id="93" name="AutoShape 45"/>
          <p:cNvSpPr>
            <a:spLocks noChangeArrowheads="1"/>
          </p:cNvSpPr>
          <p:nvPr/>
        </p:nvSpPr>
        <p:spPr bwMode="auto">
          <a:xfrm>
            <a:off x="5573762" y="2128863"/>
            <a:ext cx="1774825" cy="352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3B88C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fr-FR" sz="1200">
                <a:solidFill>
                  <a:srgbClr val="39668B"/>
                </a:solidFill>
                <a:latin typeface="Arial"/>
                <a:cs typeface="+mn-cs"/>
              </a:rPr>
              <a:t>Comp. Distrib.</a:t>
            </a:r>
          </a:p>
        </p:txBody>
      </p:sp>
      <p:sp>
        <p:nvSpPr>
          <p:cNvPr id="94" name="AutoShape 46"/>
          <p:cNvSpPr>
            <a:spLocks noChangeArrowheads="1"/>
          </p:cNvSpPr>
          <p:nvPr/>
        </p:nvSpPr>
        <p:spPr bwMode="auto">
          <a:xfrm>
            <a:off x="5594399" y="3159150"/>
            <a:ext cx="1733550" cy="352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3B88C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fr-FR" sz="1200">
                <a:solidFill>
                  <a:srgbClr val="39668B"/>
                </a:solidFill>
                <a:latin typeface="Arial"/>
                <a:cs typeface="+mn-cs"/>
              </a:rPr>
              <a:t>Product Distrib.</a:t>
            </a:r>
          </a:p>
        </p:txBody>
      </p:sp>
      <p:cxnSp>
        <p:nvCxnSpPr>
          <p:cNvPr id="95" name="AutoShape 47"/>
          <p:cNvCxnSpPr>
            <a:cxnSpLocks noChangeShapeType="1"/>
            <a:stCxn id="82" idx="2"/>
            <a:endCxn id="94" idx="0"/>
          </p:cNvCxnSpPr>
          <p:nvPr/>
        </p:nvCxnSpPr>
        <p:spPr bwMode="auto">
          <a:xfrm>
            <a:off x="6461174" y="3017863"/>
            <a:ext cx="0" cy="1412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7" name="AutoShape 49"/>
          <p:cNvCxnSpPr>
            <a:cxnSpLocks noChangeShapeType="1"/>
            <a:stCxn id="90" idx="2"/>
            <a:endCxn id="76" idx="0"/>
          </p:cNvCxnSpPr>
          <p:nvPr/>
        </p:nvCxnSpPr>
        <p:spPr bwMode="auto">
          <a:xfrm flipH="1">
            <a:off x="5657899" y="4735538"/>
            <a:ext cx="803275" cy="109855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8" name="Rectangle 50"/>
          <p:cNvSpPr>
            <a:spLocks noChangeArrowheads="1"/>
          </p:cNvSpPr>
          <p:nvPr/>
        </p:nvSpPr>
        <p:spPr bwMode="auto">
          <a:xfrm>
            <a:off x="5351512" y="5113363"/>
            <a:ext cx="1133475" cy="282575"/>
          </a:xfrm>
          <a:prstGeom prst="rect">
            <a:avLst/>
          </a:prstGeom>
          <a:solidFill>
            <a:srgbClr val="FFFFFF"/>
          </a:solidFill>
          <a:ln w="9525">
            <a:solidFill>
              <a:srgbClr val="3B88C1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fontAlgn="auto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200">
                <a:solidFill>
                  <a:srgbClr val="39668B"/>
                </a:solidFill>
                <a:latin typeface="Arial"/>
                <a:cs typeface="+mn-cs"/>
              </a:rPr>
              <a:t>Warehouse</a:t>
            </a:r>
            <a:endParaRPr lang="fr-FR" sz="1200">
              <a:solidFill>
                <a:srgbClr val="39668B"/>
              </a:solidFill>
              <a:latin typeface="Arial"/>
              <a:cs typeface="+mn-cs"/>
            </a:endParaRPr>
          </a:p>
        </p:txBody>
      </p:sp>
      <p:sp>
        <p:nvSpPr>
          <p:cNvPr id="103" name="AutoShape 31"/>
          <p:cNvSpPr>
            <a:spLocks noChangeArrowheads="1"/>
          </p:cNvSpPr>
          <p:nvPr/>
        </p:nvSpPr>
        <p:spPr bwMode="auto">
          <a:xfrm>
            <a:off x="5580112" y="1124744"/>
            <a:ext cx="1760537" cy="352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3B88C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fr-FR" sz="1200" dirty="0" err="1">
                <a:solidFill>
                  <a:srgbClr val="39668B"/>
                </a:solidFill>
                <a:latin typeface="Arial"/>
                <a:cs typeface="+mn-cs"/>
              </a:rPr>
              <a:t>Raw</a:t>
            </a:r>
            <a:r>
              <a:rPr lang="fr-FR" sz="1200" dirty="0">
                <a:solidFill>
                  <a:srgbClr val="39668B"/>
                </a:solidFill>
                <a:latin typeface="Arial"/>
                <a:cs typeface="+mn-cs"/>
              </a:rPr>
              <a:t> </a:t>
            </a:r>
            <a:r>
              <a:rPr lang="fr-FR" sz="1200" dirty="0" err="1">
                <a:solidFill>
                  <a:srgbClr val="39668B"/>
                </a:solidFill>
                <a:latin typeface="Arial"/>
                <a:cs typeface="+mn-cs"/>
              </a:rPr>
              <a:t>Material</a:t>
            </a:r>
            <a:endParaRPr lang="fr-FR" sz="1200" dirty="0">
              <a:solidFill>
                <a:srgbClr val="39668B"/>
              </a:solidFill>
              <a:latin typeface="Arial"/>
              <a:cs typeface="+mn-cs"/>
            </a:endParaRPr>
          </a:p>
        </p:txBody>
      </p:sp>
      <p:sp>
        <p:nvSpPr>
          <p:cNvPr id="104" name="Rectangle 35"/>
          <p:cNvSpPr>
            <a:spLocks noChangeArrowheads="1"/>
          </p:cNvSpPr>
          <p:nvPr/>
        </p:nvSpPr>
        <p:spPr bwMode="auto">
          <a:xfrm>
            <a:off x="3293393" y="3699030"/>
            <a:ext cx="2403732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defTabSz="7620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chemeClr val="tx1"/>
                </a:solidFill>
                <a:latin typeface="Arial"/>
                <a:cs typeface="Arial" charset="0"/>
              </a:rPr>
              <a:t>k </a:t>
            </a:r>
            <a:r>
              <a:rPr lang="en-US" sz="1200" b="0" dirty="0" smtClean="0">
                <a:solidFill>
                  <a:schemeClr val="tx1"/>
                </a:solidFill>
                <a:latin typeface="Arial"/>
                <a:cs typeface="+mn-cs"/>
              </a:rPr>
              <a:t>Number </a:t>
            </a:r>
            <a:r>
              <a:rPr lang="en-US" sz="1200" b="0" dirty="0">
                <a:solidFill>
                  <a:schemeClr val="tx1"/>
                </a:solidFill>
                <a:latin typeface="Arial"/>
                <a:cs typeface="+mn-cs"/>
              </a:rPr>
              <a:t>of </a:t>
            </a:r>
            <a:r>
              <a:rPr lang="en-US" sz="1200" b="0" dirty="0" smtClean="0">
                <a:solidFill>
                  <a:schemeClr val="tx1"/>
                </a:solidFill>
                <a:latin typeface="Arial"/>
                <a:cs typeface="+mn-cs"/>
              </a:rPr>
              <a:t>use </a:t>
            </a:r>
            <a:r>
              <a:rPr lang="en-US" sz="1200" b="0" dirty="0">
                <a:solidFill>
                  <a:schemeClr val="tx1"/>
                </a:solidFill>
                <a:latin typeface="Arial"/>
                <a:cs typeface="+mn-cs"/>
              </a:rPr>
              <a:t>cycles (</a:t>
            </a:r>
            <a:r>
              <a:rPr lang="en-US" sz="1200" b="0" dirty="0" smtClean="0">
                <a:solidFill>
                  <a:schemeClr val="tx1"/>
                </a:solidFill>
                <a:latin typeface="Arial"/>
                <a:cs typeface="+mn-cs"/>
              </a:rPr>
              <a:t>loops)</a:t>
            </a:r>
            <a:endParaRPr lang="en-US" sz="1200" b="0" dirty="0">
              <a:solidFill>
                <a:schemeClr val="tx1"/>
              </a:solidFill>
              <a:latin typeface="Arial"/>
              <a:cs typeface="+mn-cs"/>
            </a:endParaRPr>
          </a:p>
        </p:txBody>
      </p:sp>
      <p:grpSp>
        <p:nvGrpSpPr>
          <p:cNvPr id="128" name="Groupe 127"/>
          <p:cNvGrpSpPr/>
          <p:nvPr/>
        </p:nvGrpSpPr>
        <p:grpSpPr>
          <a:xfrm>
            <a:off x="3106380" y="4965725"/>
            <a:ext cx="4695438" cy="1523067"/>
            <a:chOff x="3106380" y="4965725"/>
            <a:chExt cx="4695438" cy="1523067"/>
          </a:xfrm>
        </p:grpSpPr>
        <p:sp>
          <p:nvSpPr>
            <p:cNvPr id="87" name="Text Box 38"/>
            <p:cNvSpPr txBox="1">
              <a:spLocks noChangeArrowheads="1"/>
            </p:cNvSpPr>
            <p:nvPr/>
          </p:nvSpPr>
          <p:spPr bwMode="auto">
            <a:xfrm>
              <a:off x="4770487" y="5749950"/>
              <a:ext cx="274637" cy="301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auto">
                <a:lnSpc>
                  <a:spcPct val="12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l-GR" sz="1200" dirty="0">
                  <a:solidFill>
                    <a:srgbClr val="4F8119"/>
                  </a:solidFill>
                  <a:cs typeface="+mn-cs"/>
                </a:rPr>
                <a:t>η</a:t>
              </a:r>
              <a:endParaRPr lang="fr-FR" sz="1200" dirty="0">
                <a:solidFill>
                  <a:srgbClr val="4F8119"/>
                </a:solidFill>
                <a:cs typeface="+mn-cs"/>
              </a:endParaRPr>
            </a:p>
          </p:txBody>
        </p:sp>
        <p:grpSp>
          <p:nvGrpSpPr>
            <p:cNvPr id="127" name="Groupe 126"/>
            <p:cNvGrpSpPr/>
            <p:nvPr/>
          </p:nvGrpSpPr>
          <p:grpSpPr>
            <a:xfrm>
              <a:off x="3491880" y="4965725"/>
              <a:ext cx="4309938" cy="1523067"/>
              <a:chOff x="3491880" y="4965725"/>
              <a:chExt cx="4309938" cy="1523067"/>
            </a:xfrm>
          </p:grpSpPr>
          <p:cxnSp>
            <p:nvCxnSpPr>
              <p:cNvPr id="96" name="AutoShape 48"/>
              <p:cNvCxnSpPr>
                <a:cxnSpLocks noChangeShapeType="1"/>
                <a:stCxn id="76" idx="3"/>
                <a:endCxn id="77" idx="1"/>
              </p:cNvCxnSpPr>
              <p:nvPr/>
            </p:nvCxnSpPr>
            <p:spPr bwMode="auto">
              <a:xfrm>
                <a:off x="6486574" y="6015063"/>
                <a:ext cx="931863" cy="0"/>
              </a:xfrm>
              <a:prstGeom prst="straightConnector1">
                <a:avLst/>
              </a:prstGeom>
              <a:noFill/>
              <a:ln w="38100">
                <a:solidFill>
                  <a:srgbClr val="0033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9" name="Text Box 54"/>
              <p:cNvSpPr txBox="1">
                <a:spLocks noChangeArrowheads="1"/>
              </p:cNvSpPr>
              <p:nvPr/>
            </p:nvSpPr>
            <p:spPr bwMode="auto">
              <a:xfrm>
                <a:off x="3491880" y="4965725"/>
                <a:ext cx="1684338" cy="323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r" fontAlgn="auto">
                  <a:lnSpc>
                    <a:spcPct val="124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r>
                  <a:rPr lang="fr-FR" sz="1200" dirty="0">
                    <a:solidFill>
                      <a:srgbClr val="4F8119"/>
                    </a:solidFill>
                    <a:cs typeface="+mn-cs"/>
                  </a:rPr>
                  <a:t>η</a:t>
                </a:r>
                <a:r>
                  <a:rPr lang="fr-FR" sz="1200" dirty="0">
                    <a:solidFill>
                      <a:srgbClr val="FF3300"/>
                    </a:solidFill>
                    <a:cs typeface="+mn-cs"/>
                  </a:rPr>
                  <a:t> [1 - </a:t>
                </a:r>
                <a:r>
                  <a:rPr lang="el-GR" sz="1200" dirty="0" smtClean="0">
                    <a:solidFill>
                      <a:srgbClr val="FF3300"/>
                    </a:solidFill>
                    <a:cs typeface="+mn-cs"/>
                  </a:rPr>
                  <a:t>δ</a:t>
                </a:r>
                <a:r>
                  <a:rPr lang="fr-FR" sz="1200" dirty="0" smtClean="0">
                    <a:solidFill>
                      <a:srgbClr val="FF3300"/>
                    </a:solidFill>
                    <a:cs typeface="+mn-cs"/>
                  </a:rPr>
                  <a:t>]</a:t>
                </a:r>
                <a:r>
                  <a:rPr lang="fr-FR" sz="1200" dirty="0" smtClean="0">
                    <a:solidFill>
                      <a:srgbClr val="0070C0"/>
                    </a:solidFill>
                    <a:cs typeface="+mn-cs"/>
                  </a:rPr>
                  <a:t>(</a:t>
                </a:r>
                <a:r>
                  <a:rPr lang="fr-FR" sz="1200" dirty="0">
                    <a:solidFill>
                      <a:srgbClr val="0070C0"/>
                    </a:solidFill>
                    <a:cs typeface="+mn-cs"/>
                  </a:rPr>
                  <a:t>1-ρ)</a:t>
                </a:r>
                <a:r>
                  <a:rPr lang="el-GR" sz="1200" dirty="0">
                    <a:solidFill>
                      <a:srgbClr val="0070C0"/>
                    </a:solidFill>
                    <a:cs typeface="+mn-cs"/>
                  </a:rPr>
                  <a:t> λ</a:t>
                </a:r>
                <a:endParaRPr lang="fr-FR" sz="1200" dirty="0">
                  <a:solidFill>
                    <a:srgbClr val="0070C0"/>
                  </a:solidFill>
                  <a:cs typeface="+mn-cs"/>
                </a:endParaRPr>
              </a:p>
            </p:txBody>
          </p:sp>
          <p:sp>
            <p:nvSpPr>
              <p:cNvPr id="100" name="Text Box 55"/>
              <p:cNvSpPr txBox="1">
                <a:spLocks noChangeArrowheads="1"/>
              </p:cNvSpPr>
              <p:nvPr/>
            </p:nvSpPr>
            <p:spPr bwMode="auto">
              <a:xfrm>
                <a:off x="5809505" y="6165304"/>
                <a:ext cx="1992313" cy="323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fontAlgn="auto">
                  <a:lnSpc>
                    <a:spcPct val="124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r>
                  <a:rPr lang="fr-FR" sz="1200" dirty="0">
                    <a:solidFill>
                      <a:srgbClr val="4F8119"/>
                    </a:solidFill>
                    <a:cs typeface="+mn-cs"/>
                  </a:rPr>
                  <a:t>(1- η)</a:t>
                </a:r>
                <a:r>
                  <a:rPr lang="fr-FR" sz="1200" dirty="0">
                    <a:solidFill>
                      <a:srgbClr val="FF0000"/>
                    </a:solidFill>
                    <a:cs typeface="+mn-cs"/>
                  </a:rPr>
                  <a:t> [1 - </a:t>
                </a:r>
                <a:r>
                  <a:rPr lang="el-GR" sz="1200" dirty="0" smtClean="0">
                    <a:solidFill>
                      <a:srgbClr val="FF0000"/>
                    </a:solidFill>
                    <a:cs typeface="+mn-cs"/>
                  </a:rPr>
                  <a:t>δ</a:t>
                </a:r>
                <a:r>
                  <a:rPr lang="fr-FR" sz="1200" dirty="0" smtClean="0">
                    <a:solidFill>
                      <a:srgbClr val="FF0000"/>
                    </a:solidFill>
                    <a:cs typeface="+mn-cs"/>
                  </a:rPr>
                  <a:t>]</a:t>
                </a:r>
                <a:r>
                  <a:rPr lang="fr-FR" sz="1200" dirty="0" smtClean="0">
                    <a:solidFill>
                      <a:srgbClr val="0070C0"/>
                    </a:solidFill>
                    <a:cs typeface="+mn-cs"/>
                  </a:rPr>
                  <a:t>(</a:t>
                </a:r>
                <a:r>
                  <a:rPr lang="fr-FR" sz="1200" dirty="0">
                    <a:solidFill>
                      <a:srgbClr val="0070C0"/>
                    </a:solidFill>
                    <a:cs typeface="+mn-cs"/>
                  </a:rPr>
                  <a:t>1-ρ)</a:t>
                </a:r>
                <a:r>
                  <a:rPr lang="el-GR" sz="1200" dirty="0">
                    <a:solidFill>
                      <a:srgbClr val="0070C0"/>
                    </a:solidFill>
                    <a:cs typeface="+mn-cs"/>
                  </a:rPr>
                  <a:t> λ</a:t>
                </a:r>
                <a:endParaRPr lang="fr-FR" sz="1200" dirty="0">
                  <a:solidFill>
                    <a:srgbClr val="0070C0"/>
                  </a:solidFill>
                  <a:cs typeface="+mn-cs"/>
                </a:endParaRPr>
              </a:p>
            </p:txBody>
          </p:sp>
        </p:grpSp>
        <p:sp>
          <p:nvSpPr>
            <p:cNvPr id="105" name="Rectangle 35"/>
            <p:cNvSpPr>
              <a:spLocks noChangeArrowheads="1"/>
            </p:cNvSpPr>
            <p:nvPr/>
          </p:nvSpPr>
          <p:spPr bwMode="auto">
            <a:xfrm>
              <a:off x="3106380" y="6129300"/>
              <a:ext cx="2545740" cy="308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075" tIns="46038" rIns="92075" bIns="46038">
              <a:spAutoFit/>
            </a:bodyPr>
            <a:lstStyle/>
            <a:p>
              <a:pPr defTabSz="7620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1400" dirty="0" smtClean="0">
                  <a:solidFill>
                    <a:srgbClr val="4F8119"/>
                  </a:solidFill>
                  <a:latin typeface="Arial"/>
                  <a:cs typeface="Arial" charset="0"/>
                </a:rPr>
                <a:t>η</a:t>
              </a:r>
              <a:r>
                <a:rPr lang="fr-FR" sz="1400" dirty="0" smtClean="0">
                  <a:solidFill>
                    <a:srgbClr val="4F8119"/>
                  </a:solidFill>
                  <a:latin typeface="Arial"/>
                  <a:cs typeface="Arial" charset="0"/>
                </a:rPr>
                <a:t> </a:t>
              </a:r>
              <a:r>
                <a:rPr lang="en-US" sz="1200" b="0" dirty="0" smtClean="0">
                  <a:solidFill>
                    <a:srgbClr val="4F8119"/>
                  </a:solidFill>
                  <a:latin typeface="Arial"/>
                  <a:cs typeface="+mn-cs"/>
                </a:rPr>
                <a:t>Remanufacturing </a:t>
              </a:r>
              <a:r>
                <a:rPr lang="en-US" sz="1200" b="0" dirty="0">
                  <a:solidFill>
                    <a:srgbClr val="4F8119"/>
                  </a:solidFill>
                  <a:latin typeface="Arial"/>
                </a:rPr>
                <a:t>Performance </a:t>
              </a:r>
              <a:endParaRPr lang="en-US" sz="1200" b="0" dirty="0">
                <a:solidFill>
                  <a:srgbClr val="4F8119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106" name="Forme libre 105"/>
          <p:cNvSpPr/>
          <p:nvPr/>
        </p:nvSpPr>
        <p:spPr>
          <a:xfrm>
            <a:off x="1043608" y="1340768"/>
            <a:ext cx="2434646" cy="2253965"/>
          </a:xfrm>
          <a:custGeom>
            <a:avLst/>
            <a:gdLst>
              <a:gd name="connsiteX0" fmla="*/ 1060436 w 2830096"/>
              <a:gd name="connsiteY0" fmla="*/ 6180 h 2225155"/>
              <a:gd name="connsiteX1" fmla="*/ 2829510 w 2830096"/>
              <a:gd name="connsiteY1" fmla="*/ 777208 h 2225155"/>
              <a:gd name="connsiteX2" fmla="*/ 1241879 w 2830096"/>
              <a:gd name="connsiteY2" fmla="*/ 2213439 h 2225155"/>
              <a:gd name="connsiteX3" fmla="*/ 2015 w 2830096"/>
              <a:gd name="connsiteY3" fmla="*/ 1442410 h 2225155"/>
              <a:gd name="connsiteX4" fmla="*/ 1529165 w 2830096"/>
              <a:gd name="connsiteY4" fmla="*/ 1170282 h 2225155"/>
              <a:gd name="connsiteX5" fmla="*/ 1060436 w 2830096"/>
              <a:gd name="connsiteY5" fmla="*/ 6180 h 2225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30096" h="2225155">
                <a:moveTo>
                  <a:pt x="1060436" y="6180"/>
                </a:moveTo>
                <a:cubicBezTo>
                  <a:pt x="1277160" y="-59332"/>
                  <a:pt x="2799270" y="409332"/>
                  <a:pt x="2829510" y="777208"/>
                </a:cubicBezTo>
                <a:cubicBezTo>
                  <a:pt x="2859750" y="1145084"/>
                  <a:pt x="1713128" y="2102572"/>
                  <a:pt x="1241879" y="2213439"/>
                </a:cubicBezTo>
                <a:cubicBezTo>
                  <a:pt x="770630" y="2324306"/>
                  <a:pt x="-45866" y="1616269"/>
                  <a:pt x="2015" y="1442410"/>
                </a:cubicBezTo>
                <a:cubicBezTo>
                  <a:pt x="49896" y="1268551"/>
                  <a:pt x="1350242" y="1412173"/>
                  <a:pt x="1529165" y="1170282"/>
                </a:cubicBezTo>
                <a:cubicBezTo>
                  <a:pt x="1708088" y="928391"/>
                  <a:pt x="843712" y="71692"/>
                  <a:pt x="1060436" y="6180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b="0">
              <a:solidFill>
                <a:srgbClr val="FFFFFF"/>
              </a:solidFill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1874826" y="5454225"/>
            <a:ext cx="2710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fr-FR" sz="1200" b="0" dirty="0" err="1">
                <a:solidFill>
                  <a:schemeClr val="tx1"/>
                </a:solidFill>
                <a:latin typeface="Arial"/>
                <a:cs typeface="+mn-cs"/>
              </a:rPr>
              <a:t>P</a:t>
            </a:r>
            <a:r>
              <a:rPr lang="fr-FR" sz="1200" b="0" dirty="0" err="1" smtClean="0">
                <a:solidFill>
                  <a:schemeClr val="tx1"/>
                </a:solidFill>
                <a:latin typeface="Arial"/>
                <a:cs typeface="+mn-cs"/>
              </a:rPr>
              <a:t>rocesses</a:t>
            </a:r>
            <a:r>
              <a:rPr lang="fr-FR" sz="1200" b="0" dirty="0" smtClean="0">
                <a:solidFill>
                  <a:schemeClr val="tx1"/>
                </a:solidFill>
                <a:latin typeface="Arial"/>
                <a:cs typeface="+mn-cs"/>
              </a:rPr>
              <a:t> capable </a:t>
            </a:r>
            <a:r>
              <a:rPr lang="fr-FR" sz="1200" b="0" dirty="0">
                <a:solidFill>
                  <a:schemeClr val="tx1"/>
                </a:solidFill>
                <a:latin typeface="Arial"/>
                <a:cs typeface="+mn-cs"/>
              </a:rPr>
              <a:t>to upgrade </a:t>
            </a:r>
            <a:r>
              <a:rPr lang="fr-FR" sz="1200" b="0" dirty="0" smtClean="0">
                <a:solidFill>
                  <a:schemeClr val="tx1"/>
                </a:solidFill>
                <a:latin typeface="Arial"/>
                <a:cs typeface="+mn-cs"/>
              </a:rPr>
              <a:t>the component performance</a:t>
            </a:r>
            <a:endParaRPr lang="fr-FR" sz="1200" b="0" dirty="0">
              <a:solidFill>
                <a:schemeClr val="tx1"/>
              </a:solidFill>
              <a:latin typeface="Arial"/>
              <a:cs typeface="+mn-cs"/>
            </a:endParaRPr>
          </a:p>
        </p:txBody>
      </p:sp>
      <p:grpSp>
        <p:nvGrpSpPr>
          <p:cNvPr id="125" name="Groupe 124"/>
          <p:cNvGrpSpPr/>
          <p:nvPr/>
        </p:nvGrpSpPr>
        <p:grpSpPr>
          <a:xfrm>
            <a:off x="5580112" y="4735538"/>
            <a:ext cx="2828776" cy="1098550"/>
            <a:chOff x="5580112" y="4735538"/>
            <a:chExt cx="2828776" cy="1098550"/>
          </a:xfrm>
        </p:grpSpPr>
        <p:sp>
          <p:nvSpPr>
            <p:cNvPr id="85" name="Text Box 36"/>
            <p:cNvSpPr txBox="1">
              <a:spLocks noChangeArrowheads="1"/>
            </p:cNvSpPr>
            <p:nvPr/>
          </p:nvSpPr>
          <p:spPr bwMode="auto">
            <a:xfrm>
              <a:off x="5580112" y="4741888"/>
              <a:ext cx="730250" cy="301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auto">
                <a:lnSpc>
                  <a:spcPct val="12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fr-FR" sz="1200" dirty="0">
                  <a:solidFill>
                    <a:srgbClr val="0070C0"/>
                  </a:solidFill>
                  <a:cs typeface="+mn-cs"/>
                </a:rPr>
                <a:t>(1-ρ) </a:t>
              </a:r>
              <a:r>
                <a:rPr lang="el-GR" sz="1200" dirty="0">
                  <a:solidFill>
                    <a:srgbClr val="0070C0"/>
                  </a:solidFill>
                  <a:cs typeface="+mn-cs"/>
                </a:rPr>
                <a:t>λ</a:t>
              </a:r>
              <a:endParaRPr lang="fr-FR" sz="1200" dirty="0">
                <a:solidFill>
                  <a:srgbClr val="0070C0"/>
                </a:solidFill>
                <a:cs typeface="+mn-cs"/>
              </a:endParaRPr>
            </a:p>
          </p:txBody>
        </p:sp>
        <p:cxnSp>
          <p:nvCxnSpPr>
            <p:cNvPr id="109" name="AutoShape 24"/>
            <p:cNvCxnSpPr>
              <a:cxnSpLocks noChangeShapeType="1"/>
            </p:cNvCxnSpPr>
            <p:nvPr/>
          </p:nvCxnSpPr>
          <p:spPr bwMode="auto">
            <a:xfrm>
              <a:off x="6461174" y="4735538"/>
              <a:ext cx="1609725" cy="1098550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0" name="Text Box 35"/>
            <p:cNvSpPr txBox="1">
              <a:spLocks noChangeArrowheads="1"/>
            </p:cNvSpPr>
            <p:nvPr/>
          </p:nvSpPr>
          <p:spPr bwMode="auto">
            <a:xfrm>
              <a:off x="7164288" y="4941168"/>
              <a:ext cx="1244600" cy="319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auto">
                <a:lnSpc>
                  <a:spcPct val="12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fr-FR" sz="1200" dirty="0">
                  <a:solidFill>
                    <a:srgbClr val="3333FF"/>
                  </a:solidFill>
                  <a:cs typeface="+mn-cs"/>
                </a:rPr>
                <a:t>(1- </a:t>
              </a:r>
              <a:r>
                <a:rPr lang="el-GR" sz="1200" dirty="0">
                  <a:solidFill>
                    <a:srgbClr val="3333FF"/>
                  </a:solidFill>
                  <a:cs typeface="+mn-cs"/>
                </a:rPr>
                <a:t>λ</a:t>
              </a:r>
              <a:r>
                <a:rPr lang="fr-FR" sz="1200" dirty="0">
                  <a:solidFill>
                    <a:srgbClr val="3333FF"/>
                  </a:solidFill>
                  <a:cs typeface="+mn-cs"/>
                </a:rPr>
                <a:t>) (1- </a:t>
              </a:r>
              <a:r>
                <a:rPr lang="fr-FR" sz="1200" dirty="0" err="1">
                  <a:solidFill>
                    <a:srgbClr val="3333FF"/>
                  </a:solidFill>
                  <a:cs typeface="+mn-cs"/>
                </a:rPr>
                <a:t>ρ</a:t>
              </a:r>
              <a:r>
                <a:rPr lang="fr-FR" sz="1200" dirty="0">
                  <a:solidFill>
                    <a:srgbClr val="3333FF"/>
                  </a:solidFill>
                  <a:cs typeface="+mn-cs"/>
                </a:rPr>
                <a:t>)</a:t>
              </a:r>
            </a:p>
          </p:txBody>
        </p:sp>
      </p:grpSp>
      <p:sp>
        <p:nvSpPr>
          <p:cNvPr id="111" name="Rectangle 35"/>
          <p:cNvSpPr>
            <a:spLocks noChangeArrowheads="1"/>
          </p:cNvSpPr>
          <p:nvPr/>
        </p:nvSpPr>
        <p:spPr bwMode="auto">
          <a:xfrm>
            <a:off x="1768412" y="4196055"/>
            <a:ext cx="1872109" cy="49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defTabSz="7620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Arial"/>
                <a:cs typeface="+mn-cs"/>
              </a:rPr>
              <a:t>N </a:t>
            </a:r>
            <a:r>
              <a:rPr lang="en-US" sz="1200" b="0" dirty="0" smtClean="0">
                <a:latin typeface="Arial"/>
                <a:cs typeface="+mn-cs"/>
              </a:rPr>
              <a:t>Total </a:t>
            </a:r>
            <a:r>
              <a:rPr lang="en-US" sz="1200" b="0" dirty="0">
                <a:latin typeface="Arial"/>
                <a:cs typeface="+mn-cs"/>
              </a:rPr>
              <a:t>number of products </a:t>
            </a:r>
            <a:r>
              <a:rPr lang="en-US" sz="1200" b="0" dirty="0" smtClean="0">
                <a:latin typeface="Arial"/>
                <a:cs typeface="+mn-cs"/>
              </a:rPr>
              <a:t>collected</a:t>
            </a:r>
            <a:endParaRPr lang="en-US" sz="1200" b="0" dirty="0">
              <a:latin typeface="Arial"/>
              <a:cs typeface="+mn-cs"/>
            </a:endParaRPr>
          </a:p>
        </p:txBody>
      </p:sp>
      <p:sp>
        <p:nvSpPr>
          <p:cNvPr id="112" name="Rectangle 35"/>
          <p:cNvSpPr>
            <a:spLocks noChangeArrowheads="1"/>
          </p:cNvSpPr>
          <p:nvPr/>
        </p:nvSpPr>
        <p:spPr bwMode="auto">
          <a:xfrm>
            <a:off x="3124176" y="2977863"/>
            <a:ext cx="1958503" cy="49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defTabSz="762000" fontAlgn="auto">
              <a:spcBef>
                <a:spcPct val="10000"/>
              </a:spcBef>
              <a:spcAft>
                <a:spcPts val="0"/>
              </a:spcAft>
            </a:pPr>
            <a:r>
              <a:rPr lang="el-GR" sz="1400" dirty="0" smtClean="0">
                <a:solidFill>
                  <a:srgbClr val="3333FF"/>
                </a:solidFill>
                <a:latin typeface="Arial"/>
                <a:cs typeface="Arial" charset="0"/>
              </a:rPr>
              <a:t>λ</a:t>
            </a:r>
            <a:r>
              <a:rPr lang="fr-FR" sz="1400" dirty="0" smtClean="0">
                <a:solidFill>
                  <a:srgbClr val="3333FF"/>
                </a:solidFill>
                <a:latin typeface="Arial"/>
                <a:cs typeface="Arial" charset="0"/>
              </a:rPr>
              <a:t> </a:t>
            </a:r>
            <a:r>
              <a:rPr lang="en-US" sz="1200" b="0" dirty="0" smtClean="0">
                <a:solidFill>
                  <a:srgbClr val="3333FF"/>
                </a:solidFill>
                <a:latin typeface="Arial"/>
                <a:cs typeface="+mn-cs"/>
              </a:rPr>
              <a:t>Recollection Process </a:t>
            </a:r>
            <a:r>
              <a:rPr lang="en-US" sz="1200" b="0" dirty="0">
                <a:solidFill>
                  <a:srgbClr val="3333FF"/>
                </a:solidFill>
                <a:latin typeface="Arial"/>
              </a:rPr>
              <a:t>Performance </a:t>
            </a:r>
            <a:endParaRPr lang="en-US" sz="1200" b="0" dirty="0">
              <a:solidFill>
                <a:srgbClr val="3333FF"/>
              </a:solidFill>
              <a:latin typeface="Arial"/>
              <a:cs typeface="+mn-cs"/>
            </a:endParaRPr>
          </a:p>
        </p:txBody>
      </p:sp>
      <p:sp>
        <p:nvSpPr>
          <p:cNvPr id="113" name="Rectangle 112"/>
          <p:cNvSpPr>
            <a:spLocks noChangeArrowheads="1"/>
          </p:cNvSpPr>
          <p:nvPr/>
        </p:nvSpPr>
        <p:spPr bwMode="auto">
          <a:xfrm>
            <a:off x="1732309" y="3919202"/>
            <a:ext cx="2930228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defTabSz="762000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latin typeface="Times New Roman" charset="0"/>
                <a:cs typeface="Arial" charset="0"/>
              </a:rPr>
              <a:t>δ</a:t>
            </a:r>
            <a:r>
              <a:rPr lang="fr-FR" sz="1400" dirty="0" smtClean="0">
                <a:latin typeface="Times New Roman" charset="0"/>
                <a:cs typeface="Arial" charset="0"/>
              </a:rPr>
              <a:t> </a:t>
            </a:r>
            <a:r>
              <a:rPr lang="en-US" sz="1200" b="0" dirty="0" smtClean="0">
                <a:latin typeface="Arial"/>
                <a:cs typeface="+mn-cs"/>
              </a:rPr>
              <a:t>Non </a:t>
            </a:r>
            <a:r>
              <a:rPr lang="en-US" sz="1200" b="0" dirty="0">
                <a:latin typeface="Arial"/>
                <a:cs typeface="+mn-cs"/>
              </a:rPr>
              <a:t>remanufacturable </a:t>
            </a:r>
            <a:r>
              <a:rPr lang="en-US" sz="1200" b="0" dirty="0" smtClean="0">
                <a:latin typeface="Arial"/>
                <a:cs typeface="+mn-cs"/>
              </a:rPr>
              <a:t>collected cores</a:t>
            </a:r>
            <a:endParaRPr lang="en-US" sz="1200" b="0" dirty="0">
              <a:latin typeface="Arial"/>
              <a:cs typeface="+mn-cs"/>
            </a:endParaRPr>
          </a:p>
        </p:txBody>
      </p:sp>
      <p:sp>
        <p:nvSpPr>
          <p:cNvPr id="114" name="Forme libre 113"/>
          <p:cNvSpPr/>
          <p:nvPr/>
        </p:nvSpPr>
        <p:spPr>
          <a:xfrm>
            <a:off x="755576" y="1772816"/>
            <a:ext cx="2784763" cy="2520280"/>
          </a:xfrm>
          <a:custGeom>
            <a:avLst/>
            <a:gdLst>
              <a:gd name="connsiteX0" fmla="*/ 2605587 w 3212588"/>
              <a:gd name="connsiteY0" fmla="*/ 0 h 2922372"/>
              <a:gd name="connsiteX1" fmla="*/ 3180158 w 3212588"/>
              <a:gd name="connsiteY1" fmla="*/ 771029 h 2922372"/>
              <a:gd name="connsiteX2" fmla="*/ 1743730 w 3212588"/>
              <a:gd name="connsiteY2" fmla="*/ 1889777 h 2922372"/>
              <a:gd name="connsiteX3" fmla="*/ 171219 w 3212588"/>
              <a:gd name="connsiteY3" fmla="*/ 1466467 h 2922372"/>
              <a:gd name="connsiteX4" fmla="*/ 35136 w 3212588"/>
              <a:gd name="connsiteY4" fmla="*/ 2811988 h 2922372"/>
              <a:gd name="connsiteX5" fmla="*/ 110738 w 3212588"/>
              <a:gd name="connsiteY5" fmla="*/ 2842225 h 292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2588" h="2922372">
                <a:moveTo>
                  <a:pt x="2605587" y="0"/>
                </a:moveTo>
                <a:cubicBezTo>
                  <a:pt x="2964694" y="228033"/>
                  <a:pt x="3323801" y="456066"/>
                  <a:pt x="3180158" y="771029"/>
                </a:cubicBezTo>
                <a:cubicBezTo>
                  <a:pt x="3036515" y="1085992"/>
                  <a:pt x="2245220" y="1773871"/>
                  <a:pt x="1743730" y="1889777"/>
                </a:cubicBezTo>
                <a:cubicBezTo>
                  <a:pt x="1242240" y="2005683"/>
                  <a:pt x="455985" y="1312765"/>
                  <a:pt x="171219" y="1466467"/>
                </a:cubicBezTo>
                <a:cubicBezTo>
                  <a:pt x="-113547" y="1620169"/>
                  <a:pt x="45216" y="2582695"/>
                  <a:pt x="35136" y="2811988"/>
                </a:cubicBezTo>
                <a:cubicBezTo>
                  <a:pt x="25056" y="3041281"/>
                  <a:pt x="110738" y="2842225"/>
                  <a:pt x="110738" y="2842225"/>
                </a:cubicBezTo>
              </a:path>
            </a:pathLst>
          </a:custGeom>
          <a:ln>
            <a:solidFill>
              <a:srgbClr val="0070C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b="0">
              <a:solidFill>
                <a:srgbClr val="0070C0"/>
              </a:solidFill>
            </a:endParaRPr>
          </a:p>
        </p:txBody>
      </p:sp>
      <p:grpSp>
        <p:nvGrpSpPr>
          <p:cNvPr id="126" name="Groupe 125"/>
          <p:cNvGrpSpPr/>
          <p:nvPr/>
        </p:nvGrpSpPr>
        <p:grpSpPr>
          <a:xfrm>
            <a:off x="4752020" y="5381134"/>
            <a:ext cx="4271534" cy="602189"/>
            <a:chOff x="4752020" y="5381134"/>
            <a:chExt cx="4271534" cy="602189"/>
          </a:xfrm>
        </p:grpSpPr>
        <p:sp>
          <p:nvSpPr>
            <p:cNvPr id="86" name="Text Box 37"/>
            <p:cNvSpPr txBox="1">
              <a:spLocks noChangeArrowheads="1"/>
            </p:cNvSpPr>
            <p:nvPr/>
          </p:nvSpPr>
          <p:spPr bwMode="auto">
            <a:xfrm>
              <a:off x="6466360" y="5381134"/>
              <a:ext cx="1091609" cy="323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fontAlgn="auto">
                <a:lnSpc>
                  <a:spcPct val="12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</a:pPr>
              <a:r>
                <a:rPr lang="fr-FR" sz="1200" dirty="0" smtClean="0">
                  <a:solidFill>
                    <a:srgbClr val="0070C0"/>
                  </a:solidFill>
                  <a:cs typeface="+mn-cs"/>
                </a:rPr>
                <a:t>[</a:t>
              </a:r>
              <a:r>
                <a:rPr lang="fr-FR" sz="1200" dirty="0">
                  <a:solidFill>
                    <a:srgbClr val="0070C0"/>
                  </a:solidFill>
                </a:rPr>
                <a:t>1-ρ) </a:t>
              </a:r>
              <a:r>
                <a:rPr lang="el-GR" sz="1200" dirty="0" smtClean="0">
                  <a:solidFill>
                    <a:srgbClr val="0070C0"/>
                  </a:solidFill>
                </a:rPr>
                <a:t>λ</a:t>
              </a:r>
              <a:r>
                <a:rPr lang="fr-FR" sz="1200" dirty="0" smtClean="0">
                  <a:solidFill>
                    <a:srgbClr val="0070C0"/>
                  </a:solidFill>
                  <a:cs typeface="+mn-cs"/>
                </a:rPr>
                <a:t>]</a:t>
              </a:r>
              <a:r>
                <a:rPr lang="el-GR" sz="1200" dirty="0" smtClean="0">
                  <a:solidFill>
                    <a:srgbClr val="FF0000"/>
                  </a:solidFill>
                  <a:cs typeface="+mn-cs"/>
                </a:rPr>
                <a:t>δ</a:t>
              </a:r>
              <a:endParaRPr lang="fr-FR" sz="1200" dirty="0">
                <a:solidFill>
                  <a:srgbClr val="FF0000"/>
                </a:solidFill>
                <a:cs typeface="+mn-cs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6486574" y="5589240"/>
              <a:ext cx="253698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1400" dirty="0" smtClean="0"/>
                <a:t>δ</a:t>
              </a:r>
              <a:r>
                <a:rPr lang="el-GR" sz="1200" dirty="0" smtClean="0">
                  <a:latin typeface="Arial"/>
                  <a:cs typeface="Arial" charset="0"/>
                </a:rPr>
                <a:t> </a:t>
              </a:r>
              <a:r>
                <a:rPr lang="fr-FR" sz="1200" b="0" dirty="0" smtClean="0">
                  <a:latin typeface="Arial"/>
                  <a:cs typeface="+mn-cs"/>
                </a:rPr>
                <a:t>Ratio of components </a:t>
              </a:r>
              <a:r>
                <a:rPr lang="fr-FR" sz="1200" b="0" dirty="0" err="1" smtClean="0">
                  <a:latin typeface="Arial"/>
                  <a:cs typeface="+mn-cs"/>
                </a:rPr>
                <a:t>discarded</a:t>
              </a:r>
              <a:r>
                <a:rPr lang="fr-FR" sz="1200" b="0" dirty="0" smtClean="0">
                  <a:latin typeface="Arial"/>
                  <a:cs typeface="+mn-cs"/>
                </a:rPr>
                <a:t> </a:t>
              </a:r>
              <a:endParaRPr lang="fr-FR" sz="1200" b="0" dirty="0">
                <a:latin typeface="Arial"/>
                <a:cs typeface="+mn-cs"/>
              </a:endParaRPr>
            </a:p>
          </p:txBody>
        </p:sp>
        <p:sp>
          <p:nvSpPr>
            <p:cNvPr id="121" name="Text Box 37"/>
            <p:cNvSpPr txBox="1">
              <a:spLocks noChangeArrowheads="1"/>
            </p:cNvSpPr>
            <p:nvPr/>
          </p:nvSpPr>
          <p:spPr bwMode="auto">
            <a:xfrm>
              <a:off x="4752020" y="5430863"/>
              <a:ext cx="1692708" cy="552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fontAlgn="auto">
                <a:lnSpc>
                  <a:spcPct val="12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</a:pPr>
              <a:r>
                <a:rPr lang="fr-FR" sz="1200" dirty="0" smtClean="0">
                  <a:solidFill>
                    <a:srgbClr val="FF0000"/>
                  </a:solidFill>
                  <a:cs typeface="+mn-cs"/>
                </a:rPr>
                <a:t>[1 – </a:t>
              </a:r>
              <a:r>
                <a:rPr lang="el-GR" sz="1200" dirty="0" smtClean="0">
                  <a:solidFill>
                    <a:srgbClr val="FF0000"/>
                  </a:solidFill>
                  <a:cs typeface="+mn-cs"/>
                </a:rPr>
                <a:t>δ</a:t>
              </a:r>
              <a:r>
                <a:rPr lang="fr-FR" sz="1200" dirty="0" smtClean="0">
                  <a:solidFill>
                    <a:srgbClr val="FF0000"/>
                  </a:solidFill>
                  <a:cs typeface="+mn-cs"/>
                </a:rPr>
                <a:t>]</a:t>
              </a:r>
              <a:r>
                <a:rPr lang="fr-FR" sz="1200" dirty="0" smtClean="0">
                  <a:solidFill>
                    <a:srgbClr val="0070C0"/>
                  </a:solidFill>
                </a:rPr>
                <a:t> (1-ρ</a:t>
              </a:r>
              <a:r>
                <a:rPr lang="fr-FR" sz="1200" dirty="0">
                  <a:solidFill>
                    <a:srgbClr val="0070C0"/>
                  </a:solidFill>
                </a:rPr>
                <a:t>) </a:t>
              </a:r>
              <a:r>
                <a:rPr lang="el-GR" sz="1200" dirty="0">
                  <a:solidFill>
                    <a:srgbClr val="0070C0"/>
                  </a:solidFill>
                </a:rPr>
                <a:t>λ</a:t>
              </a:r>
              <a:endParaRPr lang="fr-FR" sz="1200" dirty="0">
                <a:solidFill>
                  <a:srgbClr val="0070C0"/>
                </a:solidFill>
              </a:endParaRPr>
            </a:p>
            <a:p>
              <a:pPr algn="r" fontAlgn="auto">
                <a:lnSpc>
                  <a:spcPct val="12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fr-FR" sz="1200" dirty="0">
                <a:solidFill>
                  <a:srgbClr val="FF0000"/>
                </a:solidFill>
                <a:cs typeface="+mn-cs"/>
              </a:endParaRPr>
            </a:p>
          </p:txBody>
        </p:sp>
      </p:grpSp>
      <p:grpSp>
        <p:nvGrpSpPr>
          <p:cNvPr id="130" name="Groupe 129"/>
          <p:cNvGrpSpPr/>
          <p:nvPr/>
        </p:nvGrpSpPr>
        <p:grpSpPr>
          <a:xfrm>
            <a:off x="116505" y="1556792"/>
            <a:ext cx="8603682" cy="4458271"/>
            <a:chOff x="116505" y="1556792"/>
            <a:chExt cx="8603682" cy="4458271"/>
          </a:xfrm>
        </p:grpSpPr>
        <p:grpSp>
          <p:nvGrpSpPr>
            <p:cNvPr id="129" name="Groupe 128"/>
            <p:cNvGrpSpPr/>
            <p:nvPr/>
          </p:nvGrpSpPr>
          <p:grpSpPr>
            <a:xfrm>
              <a:off x="116505" y="4734145"/>
              <a:ext cx="2545521" cy="483822"/>
              <a:chOff x="116505" y="4734145"/>
              <a:chExt cx="2545521" cy="483822"/>
            </a:xfrm>
          </p:grpSpPr>
          <p:sp>
            <p:nvSpPr>
              <p:cNvPr id="117" name="Rectangle 35"/>
              <p:cNvSpPr>
                <a:spLocks noChangeArrowheads="1"/>
              </p:cNvSpPr>
              <p:nvPr/>
            </p:nvSpPr>
            <p:spPr bwMode="auto">
              <a:xfrm>
                <a:off x="357770" y="4755660"/>
                <a:ext cx="2304256" cy="46230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 lIns="92075" tIns="46038" rIns="92075" bIns="46038">
                <a:spAutoFit/>
              </a:bodyPr>
              <a:lstStyle/>
              <a:p>
                <a:pPr defTabSz="7620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0" dirty="0">
                    <a:solidFill>
                      <a:srgbClr val="000000"/>
                    </a:solidFill>
                    <a:latin typeface="Arial"/>
                    <a:cs typeface="+mn-cs"/>
                  </a:rPr>
                  <a:t>Number of cores considered as non recollected</a:t>
                </a:r>
              </a:p>
            </p:txBody>
          </p:sp>
          <p:sp>
            <p:nvSpPr>
              <p:cNvPr id="118" name="Rectangle 35"/>
              <p:cNvSpPr>
                <a:spLocks noChangeArrowheads="1"/>
              </p:cNvSpPr>
              <p:nvPr/>
            </p:nvSpPr>
            <p:spPr bwMode="auto">
              <a:xfrm>
                <a:off x="116505" y="4734145"/>
                <a:ext cx="306903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2075" tIns="46038" rIns="92075" bIns="46038">
                <a:spAutoFit/>
              </a:bodyPr>
              <a:lstStyle/>
              <a:p>
                <a:pPr defTabSz="7620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1600" dirty="0">
                    <a:solidFill>
                      <a:srgbClr val="000000"/>
                    </a:solidFill>
                    <a:latin typeface="Arial"/>
                    <a:cs typeface="Arial" charset="0"/>
                  </a:rPr>
                  <a:t>ρ</a:t>
                </a:r>
                <a:endParaRPr lang="en-US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sp>
          <p:nvSpPr>
            <p:cNvPr id="119" name="Forme libre 118"/>
            <p:cNvSpPr/>
            <p:nvPr/>
          </p:nvSpPr>
          <p:spPr>
            <a:xfrm>
              <a:off x="179512" y="1556792"/>
              <a:ext cx="1619942" cy="3386864"/>
            </a:xfrm>
            <a:custGeom>
              <a:avLst/>
              <a:gdLst>
                <a:gd name="connsiteX0" fmla="*/ 1702163 w 1702163"/>
                <a:gd name="connsiteY0" fmla="*/ 0 h 3446953"/>
                <a:gd name="connsiteX1" fmla="*/ 129652 w 1702163"/>
                <a:gd name="connsiteY1" fmla="*/ 272128 h 3446953"/>
                <a:gd name="connsiteX2" fmla="*/ 99411 w 1702163"/>
                <a:gd name="connsiteY2" fmla="*/ 1481585 h 3446953"/>
                <a:gd name="connsiteX3" fmla="*/ 190133 w 1702163"/>
                <a:gd name="connsiteY3" fmla="*/ 3446953 h 3446953"/>
                <a:gd name="connsiteX4" fmla="*/ 190133 w 1702163"/>
                <a:gd name="connsiteY4" fmla="*/ 3446953 h 344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2163" h="3446953">
                  <a:moveTo>
                    <a:pt x="1702163" y="0"/>
                  </a:moveTo>
                  <a:cubicBezTo>
                    <a:pt x="1049470" y="12598"/>
                    <a:pt x="396777" y="25197"/>
                    <a:pt x="129652" y="272128"/>
                  </a:cubicBezTo>
                  <a:cubicBezTo>
                    <a:pt x="-137473" y="519059"/>
                    <a:pt x="89331" y="952448"/>
                    <a:pt x="99411" y="1481585"/>
                  </a:cubicBezTo>
                  <a:cubicBezTo>
                    <a:pt x="109491" y="2010722"/>
                    <a:pt x="190133" y="3446953"/>
                    <a:pt x="190133" y="3446953"/>
                  </a:cubicBezTo>
                  <a:lnTo>
                    <a:pt x="190133" y="3446953"/>
                  </a:lnTo>
                </a:path>
              </a:pathLst>
            </a:custGeom>
            <a:ln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r-FR" sz="1800" b="0">
                <a:solidFill>
                  <a:srgbClr val="000000"/>
                </a:solidFill>
              </a:endParaRPr>
            </a:p>
          </p:txBody>
        </p:sp>
        <p:grpSp>
          <p:nvGrpSpPr>
            <p:cNvPr id="124" name="Groupe 123"/>
            <p:cNvGrpSpPr/>
            <p:nvPr/>
          </p:nvGrpSpPr>
          <p:grpSpPr>
            <a:xfrm>
              <a:off x="6045932" y="3630638"/>
              <a:ext cx="2674255" cy="2384425"/>
              <a:chOff x="6045932" y="3630638"/>
              <a:chExt cx="2674255" cy="2384425"/>
            </a:xfrm>
          </p:grpSpPr>
          <p:cxnSp>
            <p:nvCxnSpPr>
              <p:cNvPr id="115" name="AutoShape 42"/>
              <p:cNvCxnSpPr>
                <a:cxnSpLocks noChangeShapeType="1"/>
              </p:cNvCxnSpPr>
              <p:nvPr/>
            </p:nvCxnSpPr>
            <p:spPr bwMode="auto">
              <a:xfrm>
                <a:off x="7342237" y="3960838"/>
                <a:ext cx="1377950" cy="2054225"/>
              </a:xfrm>
              <a:prstGeom prst="bentConnector3">
                <a:avLst>
                  <a:gd name="adj1" fmla="val 117523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6" name="Text Box 51"/>
              <p:cNvSpPr txBox="1">
                <a:spLocks noChangeArrowheads="1"/>
              </p:cNvSpPr>
              <p:nvPr/>
            </p:nvSpPr>
            <p:spPr bwMode="auto">
              <a:xfrm>
                <a:off x="7953424" y="3630638"/>
                <a:ext cx="384175" cy="3190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fontAlgn="auto">
                  <a:lnSpc>
                    <a:spcPct val="124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r>
                  <a:rPr lang="fr-FR" sz="1200" dirty="0">
                    <a:solidFill>
                      <a:srgbClr val="000000"/>
                    </a:solidFill>
                    <a:cs typeface="+mn-cs"/>
                  </a:rPr>
                  <a:t>ρ</a:t>
                </a:r>
              </a:p>
            </p:txBody>
          </p:sp>
          <p:sp>
            <p:nvSpPr>
              <p:cNvPr id="122" name="Text Box 51"/>
              <p:cNvSpPr txBox="1">
                <a:spLocks noChangeArrowheads="1"/>
              </p:cNvSpPr>
              <p:nvPr/>
            </p:nvSpPr>
            <p:spPr bwMode="auto">
              <a:xfrm>
                <a:off x="6045932" y="4102125"/>
                <a:ext cx="506288" cy="323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fontAlgn="auto">
                  <a:lnSpc>
                    <a:spcPct val="124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r>
                  <a:rPr lang="fr-FR" sz="1200" dirty="0" smtClean="0">
                    <a:solidFill>
                      <a:srgbClr val="000000"/>
                    </a:solidFill>
                    <a:cs typeface="+mn-cs"/>
                  </a:rPr>
                  <a:t>1-ρ</a:t>
                </a:r>
                <a:endParaRPr lang="fr-FR" sz="1200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6895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12" grpId="0"/>
      <p:bldP spid="113" grpId="0"/>
      <p:bldP spid="1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6732240" y="5589240"/>
            <a:ext cx="2411760" cy="9001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8" t="9888" r="20937" b="72669"/>
          <a:stretch/>
        </p:blipFill>
        <p:spPr bwMode="auto">
          <a:xfrm>
            <a:off x="2007366" y="8620"/>
            <a:ext cx="7155144" cy="1245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2" t="13778" r="22125" b="5777"/>
          <a:stretch/>
        </p:blipFill>
        <p:spPr bwMode="auto">
          <a:xfrm>
            <a:off x="1691680" y="1133745"/>
            <a:ext cx="5985665" cy="5278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zwolinsp\AppData\Local\Temp\Logo-jp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190" y="953725"/>
            <a:ext cx="2115235" cy="19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54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 bwMode="auto">
          <a:xfrm>
            <a:off x="6614368" y="4886195"/>
            <a:ext cx="3178212" cy="160314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fr-FR" sz="2400" dirty="0" err="1"/>
              <a:t>Modelling</a:t>
            </a:r>
            <a:r>
              <a:rPr lang="fr-FR" sz="2400" dirty="0"/>
              <a:t> the </a:t>
            </a:r>
            <a:r>
              <a:rPr lang="fr-FR" sz="2400" dirty="0" smtClean="0"/>
              <a:t>use </a:t>
            </a:r>
            <a:r>
              <a:rPr lang="fr-FR" sz="2400" dirty="0"/>
              <a:t>phase and </a:t>
            </a:r>
            <a:r>
              <a:rPr lang="fr-FR" sz="2400" dirty="0" err="1"/>
              <a:t>eco</a:t>
            </a:r>
            <a:r>
              <a:rPr lang="fr-FR" sz="2400" dirty="0"/>
              <a:t>-usage </a:t>
            </a:r>
            <a:r>
              <a:rPr lang="fr-FR" sz="2400" dirty="0" err="1"/>
              <a:t>rules</a:t>
            </a:r>
            <a:endParaRPr lang="fr-FR" sz="2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7" y="3056359"/>
            <a:ext cx="288032" cy="43564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5465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55576" y="1331767"/>
            <a:ext cx="726851" cy="28803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7744" y="2411887"/>
            <a:ext cx="576064" cy="26808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517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7544" y="1907831"/>
            <a:ext cx="795565" cy="46261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37970" y="1547791"/>
            <a:ext cx="429661" cy="44055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3688" y="3059959"/>
            <a:ext cx="297462" cy="34228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2791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576" y="2771927"/>
            <a:ext cx="648833" cy="299462"/>
          </a:xfrm>
          <a:prstGeom prst="rect">
            <a:avLst/>
          </a:prstGeom>
        </p:spPr>
      </p:pic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2267744" y="1979839"/>
            <a:ext cx="864096" cy="28803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39668B"/>
            </a:solidFill>
            <a:round/>
            <a:headEnd/>
            <a:tailEnd/>
          </a:ln>
          <a:extLst/>
        </p:spPr>
        <p:txBody>
          <a:bodyPr/>
          <a:lstStyle/>
          <a:p>
            <a:pPr algn="ctr" fontAlgn="auto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000" b="0">
                <a:solidFill>
                  <a:srgbClr val="39668B"/>
                </a:solidFill>
                <a:latin typeface="Arial"/>
                <a:cs typeface="+mn-cs"/>
              </a:rPr>
              <a:t>Distribution</a:t>
            </a:r>
            <a:endParaRPr lang="en-US" sz="1000">
              <a:solidFill>
                <a:srgbClr val="39668B"/>
              </a:solidFill>
              <a:latin typeface="Arial"/>
              <a:cs typeface="+mn-cs"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1475656" y="2699919"/>
            <a:ext cx="1008112" cy="28803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fontAlgn="auto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000" b="0" dirty="0">
                <a:solidFill>
                  <a:srgbClr val="39668B"/>
                </a:solidFill>
                <a:latin typeface="Arial"/>
                <a:cs typeface="+mn-cs"/>
              </a:rPr>
              <a:t>Product Use</a:t>
            </a:r>
            <a:endParaRPr lang="en-US" sz="1000" dirty="0">
              <a:solidFill>
                <a:srgbClr val="39668B"/>
              </a:solidFill>
              <a:latin typeface="Arial"/>
              <a:cs typeface="+mn-cs"/>
            </a:endParaRP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323528" y="2483895"/>
            <a:ext cx="864096" cy="28803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39668B"/>
            </a:solidFill>
            <a:round/>
            <a:headEnd/>
            <a:tailEnd/>
          </a:ln>
        </p:spPr>
        <p:txBody>
          <a:bodyPr/>
          <a:lstStyle/>
          <a:p>
            <a:pPr algn="ctr" fontAlgn="auto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000" b="0" dirty="0" smtClean="0">
                <a:solidFill>
                  <a:srgbClr val="39668B"/>
                </a:solidFill>
                <a:latin typeface="Arial"/>
                <a:cs typeface="+mn-cs"/>
              </a:rPr>
              <a:t>End of Life</a:t>
            </a:r>
            <a:endParaRPr lang="en-US" sz="1000" dirty="0">
              <a:solidFill>
                <a:srgbClr val="39668B"/>
              </a:solidFill>
              <a:latin typeface="Arial"/>
              <a:cs typeface="+mn-cs"/>
            </a:endParaRPr>
          </a:p>
        </p:txBody>
      </p:sp>
      <p:sp>
        <p:nvSpPr>
          <p:cNvPr id="13" name="AutoShape 16"/>
          <p:cNvSpPr>
            <a:spLocks noChangeArrowheads="1"/>
          </p:cNvSpPr>
          <p:nvPr/>
        </p:nvSpPr>
        <p:spPr bwMode="auto">
          <a:xfrm>
            <a:off x="1907704" y="1259759"/>
            <a:ext cx="1080119" cy="275374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39668B"/>
            </a:solidFill>
            <a:round/>
            <a:headEnd/>
            <a:tailEnd/>
          </a:ln>
          <a:extLst/>
        </p:spPr>
        <p:txBody>
          <a:bodyPr/>
          <a:lstStyle/>
          <a:p>
            <a:pPr algn="ctr" fontAlgn="auto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000" b="0" dirty="0">
                <a:solidFill>
                  <a:srgbClr val="39668B"/>
                </a:solidFill>
                <a:latin typeface="Arial"/>
                <a:cs typeface="+mn-cs"/>
              </a:rPr>
              <a:t>Manufacturing</a:t>
            </a:r>
            <a:endParaRPr lang="en-US" sz="1000" dirty="0">
              <a:solidFill>
                <a:srgbClr val="39668B"/>
              </a:solidFill>
              <a:latin typeface="Arial"/>
              <a:cs typeface="+mn-cs"/>
            </a:endParaRPr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auto">
          <a:xfrm>
            <a:off x="251520" y="1619799"/>
            <a:ext cx="996111" cy="288031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39668B"/>
            </a:solidFill>
            <a:round/>
            <a:headEnd/>
            <a:tailEnd/>
          </a:ln>
          <a:extLst/>
        </p:spPr>
        <p:txBody>
          <a:bodyPr/>
          <a:lstStyle/>
          <a:p>
            <a:pPr algn="ctr" fontAlgn="auto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000" b="0" dirty="0">
                <a:solidFill>
                  <a:srgbClr val="39668B"/>
                </a:solidFill>
                <a:latin typeface="Arial"/>
                <a:cs typeface="+mn-cs"/>
              </a:rPr>
              <a:t>Raw material</a:t>
            </a:r>
            <a:endParaRPr lang="en-US" sz="1000" dirty="0">
              <a:solidFill>
                <a:srgbClr val="39668B"/>
              </a:solidFill>
              <a:latin typeface="Arial"/>
              <a:cs typeface="+mn-cs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861" b="95934" l="0" r="96094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47664" y="1043735"/>
            <a:ext cx="400940" cy="69329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75656" y="1907831"/>
            <a:ext cx="617736" cy="558904"/>
          </a:xfrm>
          <a:prstGeom prst="rect">
            <a:avLst/>
          </a:prstGeom>
        </p:spPr>
      </p:pic>
      <p:grpSp>
        <p:nvGrpSpPr>
          <p:cNvPr id="17" name="Groupe 25"/>
          <p:cNvGrpSpPr>
            <a:grpSpLocks/>
          </p:cNvGrpSpPr>
          <p:nvPr/>
        </p:nvGrpSpPr>
        <p:grpSpPr bwMode="auto">
          <a:xfrm>
            <a:off x="179512" y="1043735"/>
            <a:ext cx="3024336" cy="3555975"/>
            <a:chOff x="450850" y="971550"/>
            <a:chExt cx="2087563" cy="2808288"/>
          </a:xfrm>
        </p:grpSpPr>
        <p:sp>
          <p:nvSpPr>
            <p:cNvPr id="18" name="Rectangle 17"/>
            <p:cNvSpPr/>
            <p:nvPr/>
          </p:nvSpPr>
          <p:spPr>
            <a:xfrm>
              <a:off x="450850" y="971550"/>
              <a:ext cx="2087563" cy="2808288"/>
            </a:xfrm>
            <a:prstGeom prst="rect">
              <a:avLst/>
            </a:prstGeom>
            <a:noFill/>
            <a:ln w="25400" cap="flat" cmpd="sng" algn="ctr">
              <a:solidFill>
                <a:srgbClr val="FFFFFF">
                  <a:lumMod val="85000"/>
                </a:srgbClr>
              </a:solidFill>
              <a:prstDash val="solid"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dirty="0">
                <a:solidFill>
                  <a:srgbClr val="000000"/>
                </a:solidFill>
                <a:latin typeface="Arial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dirty="0" smtClean="0">
                <a:solidFill>
                  <a:srgbClr val="000000"/>
                </a:solidFill>
                <a:latin typeface="Arial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dirty="0">
                <a:solidFill>
                  <a:srgbClr val="000000"/>
                </a:solidFill>
                <a:latin typeface="Arial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dirty="0" smtClean="0">
                <a:solidFill>
                  <a:srgbClr val="000000"/>
                </a:solidFill>
                <a:latin typeface="Arial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dirty="0">
                <a:solidFill>
                  <a:srgbClr val="000000"/>
                </a:solidFill>
                <a:latin typeface="Arial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dirty="0" smtClean="0">
                <a:solidFill>
                  <a:srgbClr val="000000"/>
                </a:solidFill>
                <a:latin typeface="Arial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dirty="0">
                <a:solidFill>
                  <a:srgbClr val="000000"/>
                </a:solidFill>
                <a:latin typeface="Arial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dirty="0" smtClean="0">
                <a:solidFill>
                  <a:srgbClr val="000000"/>
                </a:solidFill>
                <a:latin typeface="Arial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dirty="0">
                <a:solidFill>
                  <a:srgbClr val="000000"/>
                </a:solidFill>
                <a:latin typeface="Arial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dirty="0" smtClean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9" name="Cube 18"/>
            <p:cNvSpPr/>
            <p:nvPr/>
          </p:nvSpPr>
          <p:spPr>
            <a:xfrm>
              <a:off x="500554" y="2961910"/>
              <a:ext cx="944374" cy="720385"/>
            </a:xfrm>
            <a:prstGeom prst="cube">
              <a:avLst/>
            </a:prstGeom>
            <a:solidFill>
              <a:srgbClr val="BBE0E3"/>
            </a:solidFill>
            <a:ln w="952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kern="0" dirty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20" name="Rectangle 19"/>
          <p:cNvSpPr/>
          <p:nvPr/>
        </p:nvSpPr>
        <p:spPr bwMode="auto">
          <a:xfrm>
            <a:off x="3203847" y="1043735"/>
            <a:ext cx="2390880" cy="1656184"/>
          </a:xfrm>
          <a:prstGeom prst="rect">
            <a:avLst/>
          </a:prstGeom>
          <a:noFill/>
          <a:ln w="25400" cap="flat" cmpd="sng" algn="ctr">
            <a:solidFill>
              <a:srgbClr val="FFFFFF">
                <a:lumMod val="85000"/>
              </a:srgbClr>
            </a:solidFill>
            <a:prstDash val="soli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b="0" kern="0" dirty="0">
              <a:solidFill>
                <a:srgbClr val="000000"/>
              </a:solidFill>
              <a:latin typeface="Arial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0" kern="0" dirty="0" smtClean="0">
                <a:solidFill>
                  <a:srgbClr val="FF6600"/>
                </a:solidFill>
                <a:latin typeface="Arial"/>
                <a:cs typeface="+mn-cs"/>
              </a:rPr>
              <a:t>Interactions</a:t>
            </a:r>
            <a:endParaRPr lang="en-GB" sz="1800" b="0" kern="0" dirty="0">
              <a:solidFill>
                <a:srgbClr val="FF6600"/>
              </a:solidFill>
              <a:latin typeface="Arial"/>
              <a:cs typeface="+mn-cs"/>
            </a:endParaRPr>
          </a:p>
        </p:txBody>
      </p:sp>
      <p:sp>
        <p:nvSpPr>
          <p:cNvPr id="21" name="ZoneTexte 15"/>
          <p:cNvSpPr txBox="1">
            <a:spLocks noChangeArrowheads="1"/>
          </p:cNvSpPr>
          <p:nvPr/>
        </p:nvSpPr>
        <p:spPr bwMode="auto">
          <a:xfrm>
            <a:off x="3347864" y="1187751"/>
            <a:ext cx="395287" cy="5238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2800" b="0" kern="0" dirty="0" smtClean="0">
                <a:solidFill>
                  <a:srgbClr val="000000"/>
                </a:solidFill>
                <a:cs typeface="+mn-cs"/>
              </a:rPr>
              <a:t>+</a:t>
            </a:r>
          </a:p>
        </p:txBody>
      </p:sp>
      <p:sp>
        <p:nvSpPr>
          <p:cNvPr id="22" name="ZoneTexte 16"/>
          <p:cNvSpPr txBox="1">
            <a:spLocks noChangeArrowheads="1"/>
          </p:cNvSpPr>
          <p:nvPr/>
        </p:nvSpPr>
        <p:spPr bwMode="auto">
          <a:xfrm>
            <a:off x="3203848" y="2843935"/>
            <a:ext cx="395287" cy="5238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fr-FR" sz="2800" b="0" kern="0" dirty="0" smtClean="0">
                <a:solidFill>
                  <a:srgbClr val="000000"/>
                </a:solidFill>
                <a:cs typeface="+mn-cs"/>
              </a:rPr>
              <a:t>+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563888" y="2915943"/>
            <a:ext cx="1724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0" kern="0" dirty="0">
                <a:solidFill>
                  <a:srgbClr val="008000"/>
                </a:solidFill>
                <a:latin typeface="Arial"/>
                <a:cs typeface="+mn-cs"/>
              </a:rPr>
              <a:t>User in context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23528" y="3924055"/>
            <a:ext cx="980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0" kern="0" dirty="0">
                <a:solidFill>
                  <a:srgbClr val="39668B"/>
                </a:solidFill>
                <a:latin typeface="Arial"/>
                <a:cs typeface="+mn-cs"/>
              </a:rPr>
              <a:t>Product</a:t>
            </a: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63888" y="3419999"/>
            <a:ext cx="1520646" cy="106642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 bwMode="auto">
          <a:xfrm>
            <a:off x="3203848" y="2699919"/>
            <a:ext cx="2376264" cy="1872208"/>
          </a:xfrm>
          <a:prstGeom prst="rect">
            <a:avLst/>
          </a:prstGeom>
          <a:noFill/>
          <a:ln w="25400" cap="flat" cmpd="sng" algn="ctr">
            <a:solidFill>
              <a:srgbClr val="FFFFFF">
                <a:lumMod val="85000"/>
              </a:srgbClr>
            </a:solidFill>
            <a:prstDash val="soli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b="0" kern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007"/>
            <a:ext cx="6984776" cy="3088006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  <a:effectLst/>
          <a:extLst/>
        </p:spPr>
      </p:pic>
      <p:sp>
        <p:nvSpPr>
          <p:cNvPr id="28" name="Titre 1"/>
          <p:cNvSpPr txBox="1">
            <a:spLocks/>
          </p:cNvSpPr>
          <p:nvPr/>
        </p:nvSpPr>
        <p:spPr bwMode="auto">
          <a:xfrm>
            <a:off x="7164288" y="3492007"/>
            <a:ext cx="1872208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defTabSz="449263" rtl="0" fontAlgn="base">
              <a:lnSpc>
                <a:spcPct val="126000"/>
              </a:lnSpc>
              <a:spcBef>
                <a:spcPct val="0"/>
              </a:spcBef>
              <a:spcAft>
                <a:spcPct val="0"/>
              </a:spcAft>
              <a:buClr>
                <a:srgbClr val="007ECB"/>
              </a:buClr>
              <a:buSzPct val="100000"/>
              <a:buFont typeface="Arial" pitchFamily="34" charset="0"/>
              <a:defRPr sz="4000">
                <a:solidFill>
                  <a:srgbClr val="007ECB"/>
                </a:solidFill>
                <a:latin typeface="+mj-lt"/>
                <a:ea typeface="+mj-ea"/>
                <a:cs typeface="+mj-cs"/>
              </a:defRPr>
            </a:lvl1pPr>
            <a:lvl2pPr algn="r" defTabSz="449263" rtl="0" fontAlgn="base">
              <a:lnSpc>
                <a:spcPct val="126000"/>
              </a:lnSpc>
              <a:spcBef>
                <a:spcPct val="0"/>
              </a:spcBef>
              <a:spcAft>
                <a:spcPct val="0"/>
              </a:spcAft>
              <a:buClr>
                <a:srgbClr val="007ECB"/>
              </a:buClr>
              <a:buSzPct val="100000"/>
              <a:buFont typeface="Arial" pitchFamily="34" charset="0"/>
              <a:defRPr sz="4000">
                <a:solidFill>
                  <a:srgbClr val="007ECB"/>
                </a:solidFill>
                <a:latin typeface="Arial" pitchFamily="34" charset="0"/>
              </a:defRPr>
            </a:lvl2pPr>
            <a:lvl3pPr algn="r" defTabSz="449263" rtl="0" fontAlgn="base">
              <a:lnSpc>
                <a:spcPct val="126000"/>
              </a:lnSpc>
              <a:spcBef>
                <a:spcPct val="0"/>
              </a:spcBef>
              <a:spcAft>
                <a:spcPct val="0"/>
              </a:spcAft>
              <a:buClr>
                <a:srgbClr val="007ECB"/>
              </a:buClr>
              <a:buSzPct val="100000"/>
              <a:buFont typeface="Arial" pitchFamily="34" charset="0"/>
              <a:defRPr sz="4000">
                <a:solidFill>
                  <a:srgbClr val="007ECB"/>
                </a:solidFill>
                <a:latin typeface="Arial" pitchFamily="34" charset="0"/>
              </a:defRPr>
            </a:lvl3pPr>
            <a:lvl4pPr algn="r" defTabSz="449263" rtl="0" fontAlgn="base">
              <a:lnSpc>
                <a:spcPct val="126000"/>
              </a:lnSpc>
              <a:spcBef>
                <a:spcPct val="0"/>
              </a:spcBef>
              <a:spcAft>
                <a:spcPct val="0"/>
              </a:spcAft>
              <a:buClr>
                <a:srgbClr val="007ECB"/>
              </a:buClr>
              <a:buSzPct val="100000"/>
              <a:buFont typeface="Arial" pitchFamily="34" charset="0"/>
              <a:defRPr sz="4000">
                <a:solidFill>
                  <a:srgbClr val="007ECB"/>
                </a:solidFill>
                <a:latin typeface="Arial" pitchFamily="34" charset="0"/>
              </a:defRPr>
            </a:lvl4pPr>
            <a:lvl5pPr algn="r" defTabSz="449263" rtl="0" fontAlgn="base">
              <a:lnSpc>
                <a:spcPct val="126000"/>
              </a:lnSpc>
              <a:spcBef>
                <a:spcPct val="0"/>
              </a:spcBef>
              <a:spcAft>
                <a:spcPct val="0"/>
              </a:spcAft>
              <a:buClr>
                <a:srgbClr val="007ECB"/>
              </a:buClr>
              <a:buSzPct val="100000"/>
              <a:buFont typeface="Arial" pitchFamily="34" charset="0"/>
              <a:defRPr sz="4000">
                <a:solidFill>
                  <a:srgbClr val="007ECB"/>
                </a:solidFill>
                <a:latin typeface="Arial" pitchFamily="34" charset="0"/>
              </a:defRPr>
            </a:lvl5pPr>
            <a:lvl6pPr marL="457200" algn="r" defTabSz="449263" rtl="0" fontAlgn="base">
              <a:lnSpc>
                <a:spcPct val="126000"/>
              </a:lnSpc>
              <a:spcBef>
                <a:spcPct val="0"/>
              </a:spcBef>
              <a:spcAft>
                <a:spcPct val="0"/>
              </a:spcAft>
              <a:buClr>
                <a:srgbClr val="007ECB"/>
              </a:buClr>
              <a:buSzPct val="100000"/>
              <a:buFont typeface="Arial" pitchFamily="34" charset="0"/>
              <a:defRPr sz="4000">
                <a:solidFill>
                  <a:srgbClr val="007ECB"/>
                </a:solidFill>
                <a:latin typeface="Arial" pitchFamily="34" charset="0"/>
              </a:defRPr>
            </a:lvl6pPr>
            <a:lvl7pPr marL="914400" algn="r" defTabSz="449263" rtl="0" fontAlgn="base">
              <a:lnSpc>
                <a:spcPct val="126000"/>
              </a:lnSpc>
              <a:spcBef>
                <a:spcPct val="0"/>
              </a:spcBef>
              <a:spcAft>
                <a:spcPct val="0"/>
              </a:spcAft>
              <a:buClr>
                <a:srgbClr val="007ECB"/>
              </a:buClr>
              <a:buSzPct val="100000"/>
              <a:buFont typeface="Arial" pitchFamily="34" charset="0"/>
              <a:defRPr sz="4000">
                <a:solidFill>
                  <a:srgbClr val="007ECB"/>
                </a:solidFill>
                <a:latin typeface="Arial" pitchFamily="34" charset="0"/>
              </a:defRPr>
            </a:lvl7pPr>
            <a:lvl8pPr marL="1371600" algn="r" defTabSz="449263" rtl="0" fontAlgn="base">
              <a:lnSpc>
                <a:spcPct val="126000"/>
              </a:lnSpc>
              <a:spcBef>
                <a:spcPct val="0"/>
              </a:spcBef>
              <a:spcAft>
                <a:spcPct val="0"/>
              </a:spcAft>
              <a:buClr>
                <a:srgbClr val="007ECB"/>
              </a:buClr>
              <a:buSzPct val="100000"/>
              <a:buFont typeface="Arial" pitchFamily="34" charset="0"/>
              <a:defRPr sz="4000">
                <a:solidFill>
                  <a:srgbClr val="007ECB"/>
                </a:solidFill>
                <a:latin typeface="Arial" pitchFamily="34" charset="0"/>
              </a:defRPr>
            </a:lvl8pPr>
            <a:lvl9pPr marL="1828800" algn="r" defTabSz="449263" rtl="0" fontAlgn="base">
              <a:lnSpc>
                <a:spcPct val="126000"/>
              </a:lnSpc>
              <a:spcBef>
                <a:spcPct val="0"/>
              </a:spcBef>
              <a:spcAft>
                <a:spcPct val="0"/>
              </a:spcAft>
              <a:buClr>
                <a:srgbClr val="007ECB"/>
              </a:buClr>
              <a:buSzPct val="100000"/>
              <a:buFont typeface="Arial" pitchFamily="34" charset="0"/>
              <a:defRPr sz="4000">
                <a:solidFill>
                  <a:srgbClr val="007ECB"/>
                </a:solidFill>
                <a:latin typeface="Arial" pitchFamily="34" charset="0"/>
              </a:defRPr>
            </a:lvl9pPr>
          </a:lstStyle>
          <a:p>
            <a:pPr algn="l"/>
            <a:r>
              <a:rPr lang="en-GB" sz="1800" dirty="0" err="1" smtClean="0">
                <a:solidFill>
                  <a:srgbClr val="FF6600"/>
                </a:solidFill>
                <a:latin typeface="Calibri" charset="0"/>
              </a:rPr>
              <a:t>Modeling</a:t>
            </a:r>
            <a:r>
              <a:rPr lang="en-GB" sz="1800" dirty="0" smtClean="0">
                <a:solidFill>
                  <a:srgbClr val="FF6600"/>
                </a:solidFill>
                <a:latin typeface="Calibri" charset="0"/>
              </a:rPr>
              <a:t> </a:t>
            </a:r>
            <a:r>
              <a:rPr lang="en-GB" sz="1800" dirty="0" smtClean="0">
                <a:solidFill>
                  <a:srgbClr val="FF0000"/>
                </a:solidFill>
                <a:latin typeface="Calibri" charset="0"/>
              </a:rPr>
              <a:t>use stage</a:t>
            </a:r>
            <a:r>
              <a:rPr lang="en-GB" sz="1800" dirty="0" smtClean="0">
                <a:solidFill>
                  <a:srgbClr val="FF6600"/>
                </a:solidFill>
                <a:latin typeface="Calibri" charset="0"/>
              </a:rPr>
              <a:t> (specific task = job) aligned with </a:t>
            </a:r>
            <a:r>
              <a:rPr lang="en-GB" sz="1800" dirty="0" smtClean="0">
                <a:solidFill>
                  <a:srgbClr val="008000"/>
                </a:solidFill>
                <a:latin typeface="Calibri" charset="0"/>
              </a:rPr>
              <a:t>moments</a:t>
            </a:r>
            <a:r>
              <a:rPr lang="en-GB" sz="1800" dirty="0" smtClean="0">
                <a:solidFill>
                  <a:srgbClr val="FF6600"/>
                </a:solidFill>
                <a:latin typeface="Calibri" charset="0"/>
              </a:rPr>
              <a:t> (time spent)</a:t>
            </a:r>
            <a:endParaRPr lang="en-GB" sz="1800" dirty="0">
              <a:solidFill>
                <a:srgbClr val="FF6600"/>
              </a:solidFill>
              <a:latin typeface="Calibri" charset="0"/>
            </a:endParaRPr>
          </a:p>
        </p:txBody>
      </p:sp>
      <p:sp>
        <p:nvSpPr>
          <p:cNvPr id="29" name="Double flèche horizontale 28"/>
          <p:cNvSpPr/>
          <p:nvPr/>
        </p:nvSpPr>
        <p:spPr>
          <a:xfrm>
            <a:off x="3635896" y="1907831"/>
            <a:ext cx="1425656" cy="606883"/>
          </a:xfrm>
          <a:prstGeom prst="leftRightArrow">
            <a:avLst/>
          </a:prstGeom>
          <a:solidFill>
            <a:srgbClr val="39668B">
              <a:alpha val="61000"/>
            </a:srgb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b="0">
              <a:solidFill>
                <a:srgbClr val="FFFFFF"/>
              </a:solidFill>
            </a:endParaRP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 rotWithShape="1">
          <a:blip r:embed="rId17"/>
          <a:srcRect b="22122"/>
          <a:stretch/>
        </p:blipFill>
        <p:spPr>
          <a:xfrm>
            <a:off x="3203848" y="1115743"/>
            <a:ext cx="5184576" cy="2316261"/>
          </a:xfrm>
          <a:prstGeom prst="rect">
            <a:avLst/>
          </a:prstGeom>
          <a:ln w="12700" cap="sq" cmpd="sng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32" name="Connecteur droit 31"/>
          <p:cNvCxnSpPr/>
          <p:nvPr/>
        </p:nvCxnSpPr>
        <p:spPr>
          <a:xfrm>
            <a:off x="3779912" y="1403775"/>
            <a:ext cx="0" cy="3456384"/>
          </a:xfrm>
          <a:prstGeom prst="line">
            <a:avLst/>
          </a:prstGeom>
          <a:ln>
            <a:solidFill>
              <a:srgbClr val="FF66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4644008" y="1403775"/>
            <a:ext cx="0" cy="3456384"/>
          </a:xfrm>
          <a:prstGeom prst="line">
            <a:avLst/>
          </a:prstGeom>
          <a:ln>
            <a:solidFill>
              <a:srgbClr val="FF66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5594727" y="6219310"/>
            <a:ext cx="34759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100" b="0" dirty="0" smtClean="0">
                <a:solidFill>
                  <a:srgbClr val="000000"/>
                </a:solidFill>
                <a:latin typeface="Arial"/>
                <a:cs typeface="+mn-cs"/>
              </a:rPr>
              <a:t>Domingo et al., Journal of Engineering design, 2011 </a:t>
            </a:r>
            <a:endParaRPr lang="fr-FR" sz="1100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5" name="Rectangle à coins arrondis 34"/>
          <p:cNvSpPr/>
          <p:nvPr/>
        </p:nvSpPr>
        <p:spPr>
          <a:xfrm>
            <a:off x="3203848" y="2339879"/>
            <a:ext cx="648072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b="0">
              <a:solidFill>
                <a:srgbClr val="FFFFFF"/>
              </a:solidFill>
            </a:endParaRPr>
          </a:p>
        </p:txBody>
      </p:sp>
      <p:sp>
        <p:nvSpPr>
          <p:cNvPr id="36" name="Rectangle à coins arrondis 35"/>
          <p:cNvSpPr/>
          <p:nvPr/>
        </p:nvSpPr>
        <p:spPr>
          <a:xfrm>
            <a:off x="3707904" y="3636023"/>
            <a:ext cx="936104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b="0">
              <a:solidFill>
                <a:srgbClr val="FFFFFF"/>
              </a:solidFill>
            </a:endParaRPr>
          </a:p>
        </p:txBody>
      </p:sp>
      <p:cxnSp>
        <p:nvCxnSpPr>
          <p:cNvPr id="37" name="Connecteur droit avec flèche 36"/>
          <p:cNvCxnSpPr/>
          <p:nvPr/>
        </p:nvCxnSpPr>
        <p:spPr>
          <a:xfrm>
            <a:off x="3851920" y="2483895"/>
            <a:ext cx="792088" cy="0"/>
          </a:xfrm>
          <a:prstGeom prst="straightConnector1">
            <a:avLst/>
          </a:prstGeom>
          <a:ln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>
            <a:off x="3851920" y="4212087"/>
            <a:ext cx="792088" cy="0"/>
          </a:xfrm>
          <a:prstGeom prst="straightConnector1">
            <a:avLst/>
          </a:prstGeom>
          <a:ln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3923928" y="1907831"/>
            <a:ext cx="79208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200" dirty="0" err="1" smtClean="0">
                <a:solidFill>
                  <a:srgbClr val="008000"/>
                </a:solidFill>
                <a:latin typeface="Arial"/>
                <a:cs typeface="+mn-cs"/>
              </a:rPr>
              <a:t>Period</a:t>
            </a:r>
            <a:r>
              <a:rPr lang="fr-FR" sz="1200" dirty="0" smtClean="0">
                <a:solidFill>
                  <a:srgbClr val="008000"/>
                </a:solidFill>
                <a:latin typeface="Arial"/>
                <a:cs typeface="+mn-cs"/>
              </a:rPr>
              <a:t> of time</a:t>
            </a:r>
            <a:endParaRPr lang="fr-FR" sz="1200" dirty="0">
              <a:solidFill>
                <a:srgbClr val="008000"/>
              </a:solidFill>
              <a:latin typeface="Arial"/>
              <a:cs typeface="+mn-cs"/>
            </a:endParaRPr>
          </a:p>
        </p:txBody>
      </p:sp>
      <p:cxnSp>
        <p:nvCxnSpPr>
          <p:cNvPr id="40" name="Connecteur droit avec flèche 39"/>
          <p:cNvCxnSpPr>
            <a:endCxn id="36" idx="3"/>
          </p:cNvCxnSpPr>
          <p:nvPr/>
        </p:nvCxnSpPr>
        <p:spPr>
          <a:xfrm flipH="1" flipV="1">
            <a:off x="4644008" y="3852047"/>
            <a:ext cx="2520280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 flipH="1" flipV="1">
            <a:off x="3707904" y="2555903"/>
            <a:ext cx="3456384" cy="15121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 flipH="1" flipV="1">
            <a:off x="4644008" y="4212087"/>
            <a:ext cx="2592288" cy="792088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5364088" y="5580239"/>
            <a:ext cx="3456384" cy="523220"/>
          </a:xfrm>
          <a:prstGeom prst="rect">
            <a:avLst/>
          </a:prstGeom>
          <a:solidFill>
            <a:srgbClr val="FFFFFF"/>
          </a:solidFill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400" dirty="0" err="1" smtClean="0">
                <a:latin typeface="Arial"/>
                <a:cs typeface="+mn-cs"/>
              </a:rPr>
              <a:t>Task</a:t>
            </a:r>
            <a:r>
              <a:rPr lang="fr-FR" sz="1400" dirty="0" smtClean="0">
                <a:latin typeface="Arial"/>
                <a:cs typeface="+mn-cs"/>
              </a:rPr>
              <a:t> i </a:t>
            </a:r>
            <a:r>
              <a:rPr lang="fr-FR" sz="1400" dirty="0" smtClean="0">
                <a:solidFill>
                  <a:srgbClr val="FF6600"/>
                </a:solidFill>
                <a:latin typeface="Arial"/>
                <a:cs typeface="+mn-cs"/>
              </a:rPr>
              <a:t>(=&gt;power, </a:t>
            </a:r>
            <a:r>
              <a:rPr lang="fr-FR" sz="1400" dirty="0" err="1" smtClean="0">
                <a:solidFill>
                  <a:srgbClr val="FF6600"/>
                </a:solidFill>
                <a:latin typeface="Arial"/>
                <a:cs typeface="+mn-cs"/>
              </a:rPr>
              <a:t>flows</a:t>
            </a:r>
            <a:r>
              <a:rPr lang="fr-FR" sz="1400" dirty="0" smtClean="0">
                <a:solidFill>
                  <a:srgbClr val="FF6600"/>
                </a:solidFill>
                <a:latin typeface="Arial"/>
                <a:cs typeface="+mn-cs"/>
              </a:rPr>
              <a:t>) * </a:t>
            </a:r>
            <a:r>
              <a:rPr lang="fr-FR" sz="1400" dirty="0" smtClean="0">
                <a:solidFill>
                  <a:srgbClr val="008000"/>
                </a:solidFill>
                <a:latin typeface="Arial"/>
                <a:cs typeface="+mn-cs"/>
              </a:rPr>
              <a:t>time</a:t>
            </a:r>
            <a:r>
              <a:rPr lang="fr-FR" sz="1400" dirty="0" smtClean="0">
                <a:solidFill>
                  <a:srgbClr val="FF6600"/>
                </a:solidFill>
                <a:latin typeface="Arial"/>
                <a:cs typeface="+mn-cs"/>
              </a:rPr>
              <a:t> i = « real » </a:t>
            </a:r>
            <a:r>
              <a:rPr lang="fr-FR" sz="1400" dirty="0" err="1" smtClean="0">
                <a:solidFill>
                  <a:srgbClr val="FF6600"/>
                </a:solidFill>
                <a:latin typeface="Arial"/>
                <a:cs typeface="+mn-cs"/>
              </a:rPr>
              <a:t>consumption</a:t>
            </a:r>
            <a:r>
              <a:rPr lang="fr-FR" sz="1400" dirty="0" smtClean="0">
                <a:solidFill>
                  <a:srgbClr val="FF6600"/>
                </a:solidFill>
                <a:latin typeface="Arial"/>
                <a:cs typeface="+mn-cs"/>
              </a:rPr>
              <a:t> (</a:t>
            </a:r>
            <a:r>
              <a:rPr lang="fr-FR" sz="1400" dirty="0" err="1" smtClean="0">
                <a:solidFill>
                  <a:srgbClr val="FF6600"/>
                </a:solidFill>
                <a:latin typeface="Arial"/>
                <a:cs typeface="+mn-cs"/>
              </a:rPr>
              <a:t>energy</a:t>
            </a:r>
            <a:r>
              <a:rPr lang="fr-FR" sz="1400" dirty="0" smtClean="0">
                <a:solidFill>
                  <a:srgbClr val="FF6600"/>
                </a:solidFill>
                <a:latin typeface="Arial"/>
                <a:cs typeface="+mn-cs"/>
              </a:rPr>
              <a:t>, </a:t>
            </a:r>
            <a:r>
              <a:rPr lang="fr-FR" sz="1400" dirty="0" err="1" smtClean="0">
                <a:solidFill>
                  <a:srgbClr val="FF6600"/>
                </a:solidFill>
                <a:latin typeface="Arial"/>
                <a:cs typeface="+mn-cs"/>
              </a:rPr>
              <a:t>flows</a:t>
            </a:r>
            <a:r>
              <a:rPr lang="fr-FR" sz="1400" dirty="0" smtClean="0">
                <a:solidFill>
                  <a:srgbClr val="FF6600"/>
                </a:solidFill>
                <a:latin typeface="Arial"/>
                <a:cs typeface="+mn-cs"/>
              </a:rPr>
              <a:t>)</a:t>
            </a:r>
            <a:endParaRPr lang="fr-FR" sz="1400" dirty="0">
              <a:solidFill>
                <a:srgbClr val="FF6600"/>
              </a:solidFill>
              <a:latin typeface="Arial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 rot="20012288">
            <a:off x="493873" y="1928694"/>
            <a:ext cx="2442834" cy="369332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0" kern="0" dirty="0" smtClean="0">
                <a:solidFill>
                  <a:srgbClr val="FF6600"/>
                </a:solidFill>
                <a:latin typeface="Arial"/>
                <a:cs typeface="+mn-cs"/>
              </a:rPr>
              <a:t>Models of Interactions</a:t>
            </a:r>
            <a:endParaRPr lang="en-GB" sz="1800" b="0" kern="0" dirty="0">
              <a:solidFill>
                <a:srgbClr val="FF66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507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Remanufacturing</a:t>
            </a:r>
            <a:r>
              <a:rPr lang="fr-FR" dirty="0"/>
              <a:t> issues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From “Remanufacturing, a business by itself”</a:t>
            </a:r>
          </a:p>
          <a:p>
            <a:pPr lvl="1"/>
            <a:r>
              <a:rPr lang="en-US" sz="2000" b="0" dirty="0" smtClean="0"/>
              <a:t>Check whether the business can be adapted to remanufacturing principles (tool Repro²)</a:t>
            </a:r>
          </a:p>
          <a:p>
            <a:pPr lvl="1"/>
            <a:r>
              <a:rPr lang="en-US" sz="2000" dirty="0" smtClean="0"/>
              <a:t>Assess the environmental performance of the production system (tool Chloe)</a:t>
            </a:r>
          </a:p>
          <a:p>
            <a:pPr lvl="1"/>
            <a:r>
              <a:rPr lang="en-US" sz="2000" b="0" dirty="0" smtClean="0"/>
              <a:t>Eco-design the product and its usage (eco-design and eco-usage rules and models)</a:t>
            </a:r>
          </a:p>
          <a:p>
            <a:r>
              <a:rPr lang="en-US" sz="2400" dirty="0" smtClean="0">
                <a:solidFill>
                  <a:srgbClr val="006699"/>
                </a:solidFill>
              </a:rPr>
              <a:t>To “Remanufacturing, an approach to support sustainable industrial solutions”</a:t>
            </a:r>
          </a:p>
          <a:p>
            <a:pPr lvl="1"/>
            <a:r>
              <a:rPr lang="en-US" sz="2000" b="0" dirty="0" smtClean="0"/>
              <a:t>Develop new technologies to support sustainable remanufacturing</a:t>
            </a:r>
          </a:p>
          <a:p>
            <a:pPr lvl="1"/>
            <a:r>
              <a:rPr lang="en-US" sz="2000" dirty="0" smtClean="0"/>
              <a:t>Design product for several lives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116923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r-FR" sz="2400" dirty="0" err="1" smtClean="0"/>
              <a:t>Develop</a:t>
            </a:r>
            <a:r>
              <a:rPr lang="fr-FR" sz="2400" dirty="0" smtClean="0"/>
              <a:t> new technologies and values </a:t>
            </a:r>
            <a:r>
              <a:rPr lang="fr-FR" sz="2400" dirty="0" err="1" smtClean="0"/>
              <a:t>chains</a:t>
            </a:r>
            <a:r>
              <a:rPr lang="fr-FR" sz="2400" dirty="0" smtClean="0"/>
              <a:t> to support </a:t>
            </a:r>
            <a:r>
              <a:rPr lang="fr-FR" sz="2400" dirty="0" err="1" smtClean="0"/>
              <a:t>sustainable</a:t>
            </a:r>
            <a:r>
              <a:rPr lang="fr-FR" sz="2400" dirty="0" smtClean="0"/>
              <a:t> </a:t>
            </a:r>
            <a:r>
              <a:rPr lang="fr-FR" sz="2400" dirty="0" err="1" smtClean="0"/>
              <a:t>remanufacturing</a:t>
            </a:r>
            <a:endParaRPr lang="fr-FR" sz="2400" dirty="0"/>
          </a:p>
        </p:txBody>
      </p:sp>
      <p:sp>
        <p:nvSpPr>
          <p:cNvPr id="3" name="Rectangle 2"/>
          <p:cNvSpPr/>
          <p:nvPr/>
        </p:nvSpPr>
        <p:spPr>
          <a:xfrm>
            <a:off x="1" y="3470895"/>
            <a:ext cx="2546774" cy="2568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66CC"/>
              </a:buClr>
              <a:buFont typeface="Arial" panose="020B0604020202020204" pitchFamily="34" charset="0"/>
              <a:buChar char="•"/>
            </a:pPr>
            <a:r>
              <a:rPr lang="en-AU" altLang="fr-FR" sz="1800" b="0" dirty="0" smtClean="0">
                <a:solidFill>
                  <a:srgbClr val="000000"/>
                </a:solidFill>
                <a:latin typeface="Arial"/>
                <a:cs typeface="+mn-cs"/>
              </a:rPr>
              <a:t>Ecodesign new technology adapted to technology designers in industries </a:t>
            </a:r>
          </a:p>
          <a:p>
            <a:pPr marL="285750" indent="-285750" fontAlgn="auto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66CC"/>
              </a:buClr>
              <a:buFont typeface="Arial" panose="020B0604020202020204" pitchFamily="34" charset="0"/>
              <a:buChar char="•"/>
            </a:pPr>
            <a:r>
              <a:rPr lang="en-AU" altLang="fr-FR" sz="1800" b="0" dirty="0" smtClean="0">
                <a:solidFill>
                  <a:srgbClr val="000000"/>
                </a:solidFill>
                <a:latin typeface="Arial"/>
                <a:cs typeface="+mn-cs"/>
              </a:rPr>
              <a:t>Design recycling plan network &amp; infrastructure </a:t>
            </a:r>
            <a:endParaRPr lang="en-AU" altLang="fr-FR" sz="1800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19" y="1223755"/>
            <a:ext cx="3780421" cy="1654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66CC"/>
              </a:buClr>
            </a:pPr>
            <a:r>
              <a:rPr lang="en-AU" altLang="fr-FR" sz="1800" dirty="0" smtClean="0">
                <a:solidFill>
                  <a:srgbClr val="39668B"/>
                </a:solidFill>
                <a:latin typeface="Arial"/>
                <a:cs typeface="+mn-cs"/>
              </a:rPr>
              <a:t>Issue: </a:t>
            </a:r>
            <a:r>
              <a:rPr lang="en-AU" altLang="fr-FR" sz="1800" b="0" dirty="0" smtClean="0">
                <a:solidFill>
                  <a:srgbClr val="39668B"/>
                </a:solidFill>
                <a:latin typeface="Arial"/>
                <a:cs typeface="+mn-cs"/>
              </a:rPr>
              <a:t>how to ensure lithium supply security in the future?</a:t>
            </a:r>
          </a:p>
          <a:p>
            <a:pPr marL="285750" indent="-285750" fontAlgn="auto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66CC"/>
              </a:buClr>
              <a:buFont typeface="Wingdings" charset="2"/>
              <a:buChar char="ü"/>
            </a:pPr>
            <a:r>
              <a:rPr lang="en-AU" altLang="fr-FR" sz="1800" b="0" dirty="0" smtClean="0">
                <a:solidFill>
                  <a:srgbClr val="39668B"/>
                </a:solidFill>
                <a:latin typeface="Arial"/>
                <a:cs typeface="+mn-cs"/>
              </a:rPr>
              <a:t>Lack of end-of-life infrastructure to recycle/remanufacture batteries</a:t>
            </a:r>
            <a:endParaRPr lang="en-AU" altLang="fr-FR" sz="1800" b="0" dirty="0">
              <a:solidFill>
                <a:srgbClr val="39668B"/>
              </a:solidFill>
              <a:latin typeface="Arial"/>
              <a:cs typeface="+mn-cs"/>
            </a:endParaRPr>
          </a:p>
        </p:txBody>
      </p:sp>
      <p:pic>
        <p:nvPicPr>
          <p:cNvPr id="7" name="Picture 4" descr="C:\Users\belchild\Desktop\Documents finis\Images et photoshop\Modele cycle de vie simplifié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765" y="2984550"/>
            <a:ext cx="6648383" cy="35497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2" descr="C:\Users\belchild\Desktop\Documents finis\Images et photoshop\Modele schema batterie photo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78750"/>
            <a:ext cx="2919454" cy="182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7182291" y="2308738"/>
            <a:ext cx="1922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AU" sz="1200" b="0" dirty="0" smtClean="0">
                <a:solidFill>
                  <a:schemeClr val="tx1"/>
                </a:solidFill>
                <a:latin typeface="Arial"/>
                <a:cs typeface="+mn-cs"/>
              </a:rPr>
              <a:t>E.g. Recycling and </a:t>
            </a:r>
            <a:r>
              <a:rPr lang="en-AU" sz="1200" b="0" dirty="0" err="1" smtClean="0">
                <a:solidFill>
                  <a:schemeClr val="tx1"/>
                </a:solidFill>
                <a:latin typeface="Arial"/>
                <a:cs typeface="+mn-cs"/>
              </a:rPr>
              <a:t>ecodesign</a:t>
            </a:r>
            <a:r>
              <a:rPr lang="en-AU" sz="1200" b="0" dirty="0" smtClean="0">
                <a:solidFill>
                  <a:schemeClr val="tx1"/>
                </a:solidFill>
                <a:latin typeface="Arial"/>
                <a:cs typeface="+mn-cs"/>
              </a:rPr>
              <a:t> of Lithium batteries</a:t>
            </a:r>
            <a:endParaRPr lang="en-AU" sz="1200" b="0" dirty="0">
              <a:solidFill>
                <a:schemeClr val="tx1"/>
              </a:solidFill>
              <a:latin typeface="Arial"/>
              <a:cs typeface="+mn-cs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03762" y="6088505"/>
            <a:ext cx="34759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100" b="0" dirty="0" smtClean="0">
                <a:solidFill>
                  <a:srgbClr val="000000"/>
                </a:solidFill>
                <a:latin typeface="Arial"/>
                <a:cs typeface="+mn-cs"/>
              </a:rPr>
              <a:t>ANR RECOBAT, 2013-2016</a:t>
            </a:r>
            <a:endParaRPr lang="fr-FR" sz="1100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166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 bwMode="auto">
          <a:xfrm>
            <a:off x="6732240" y="5589240"/>
            <a:ext cx="2411760" cy="9001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fr-FR" sz="2400" dirty="0"/>
              <a:t>Design by </a:t>
            </a:r>
            <a:r>
              <a:rPr lang="fr-FR" sz="2400" dirty="0" err="1"/>
              <a:t>including</a:t>
            </a:r>
            <a:r>
              <a:rPr lang="fr-FR" sz="2400" dirty="0"/>
              <a:t> upgrades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to </a:t>
            </a:r>
            <a:r>
              <a:rPr lang="fr-FR" sz="2400" dirty="0" err="1" smtClean="0"/>
              <a:t>extend</a:t>
            </a:r>
            <a:r>
              <a:rPr lang="fr-FR" sz="2400" dirty="0" smtClean="0"/>
              <a:t> </a:t>
            </a:r>
            <a:r>
              <a:rPr lang="fr-FR" sz="2400" dirty="0" err="1" smtClean="0"/>
              <a:t>lifetime</a:t>
            </a:r>
            <a:r>
              <a:rPr lang="fr-FR" sz="2400" dirty="0" smtClean="0"/>
              <a:t> of </a:t>
            </a:r>
            <a:r>
              <a:rPr lang="fr-FR" sz="2400" dirty="0" err="1"/>
              <a:t>products</a:t>
            </a:r>
            <a:endParaRPr lang="fr-FR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7" y="3209376"/>
            <a:ext cx="288032" cy="43564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5465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55576" y="1484784"/>
            <a:ext cx="726851" cy="28803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7744" y="2564904"/>
            <a:ext cx="576064" cy="26808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517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7544" y="2060848"/>
            <a:ext cx="795565" cy="46261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37970" y="1700808"/>
            <a:ext cx="429661" cy="44055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3688" y="3212976"/>
            <a:ext cx="297462" cy="34228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2791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576" y="2924944"/>
            <a:ext cx="648833" cy="299462"/>
          </a:xfrm>
          <a:prstGeom prst="rect">
            <a:avLst/>
          </a:prstGeom>
        </p:spPr>
      </p:pic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2267744" y="2132856"/>
            <a:ext cx="864096" cy="28803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39668B"/>
            </a:solidFill>
            <a:round/>
            <a:headEnd/>
            <a:tailEnd/>
          </a:ln>
          <a:extLst/>
        </p:spPr>
        <p:txBody>
          <a:bodyPr/>
          <a:lstStyle/>
          <a:p>
            <a:pPr algn="ctr" fontAlgn="auto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000" b="0">
                <a:solidFill>
                  <a:srgbClr val="39668B"/>
                </a:solidFill>
                <a:latin typeface="Arial"/>
                <a:cs typeface="+mn-cs"/>
              </a:rPr>
              <a:t>Distribution</a:t>
            </a:r>
            <a:endParaRPr lang="en-US" sz="1000">
              <a:solidFill>
                <a:srgbClr val="39668B"/>
              </a:solidFill>
              <a:latin typeface="Arial"/>
              <a:cs typeface="+mn-cs"/>
            </a:endParaRP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1475656" y="2852936"/>
            <a:ext cx="1008112" cy="28803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39668B"/>
            </a:solidFill>
            <a:round/>
            <a:headEnd/>
            <a:tailEnd/>
          </a:ln>
        </p:spPr>
        <p:txBody>
          <a:bodyPr/>
          <a:lstStyle/>
          <a:p>
            <a:pPr algn="ctr" fontAlgn="auto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000" b="0" dirty="0">
                <a:solidFill>
                  <a:srgbClr val="39668B"/>
                </a:solidFill>
                <a:latin typeface="Arial"/>
                <a:cs typeface="+mn-cs"/>
              </a:rPr>
              <a:t>Product Use</a:t>
            </a:r>
            <a:endParaRPr lang="en-US" sz="1000" dirty="0">
              <a:solidFill>
                <a:srgbClr val="39668B"/>
              </a:solidFill>
              <a:latin typeface="Arial"/>
              <a:cs typeface="+mn-cs"/>
            </a:endParaRPr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323528" y="2636912"/>
            <a:ext cx="864096" cy="28803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39668B"/>
            </a:solidFill>
            <a:round/>
            <a:headEnd/>
            <a:tailEnd/>
          </a:ln>
        </p:spPr>
        <p:txBody>
          <a:bodyPr/>
          <a:lstStyle/>
          <a:p>
            <a:pPr algn="ctr" fontAlgn="auto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000" b="0" dirty="0" smtClean="0">
                <a:solidFill>
                  <a:srgbClr val="39668B"/>
                </a:solidFill>
                <a:latin typeface="Arial"/>
                <a:cs typeface="+mn-cs"/>
              </a:rPr>
              <a:t>End of Life</a:t>
            </a:r>
            <a:endParaRPr lang="en-US" sz="1000" dirty="0">
              <a:solidFill>
                <a:srgbClr val="39668B"/>
              </a:solidFill>
              <a:latin typeface="Arial"/>
              <a:cs typeface="+mn-cs"/>
            </a:endParaRPr>
          </a:p>
        </p:txBody>
      </p:sp>
      <p:sp>
        <p:nvSpPr>
          <p:cNvPr id="14" name="AutoShape 16"/>
          <p:cNvSpPr>
            <a:spLocks noChangeArrowheads="1"/>
          </p:cNvSpPr>
          <p:nvPr/>
        </p:nvSpPr>
        <p:spPr bwMode="auto">
          <a:xfrm>
            <a:off x="1907704" y="1412776"/>
            <a:ext cx="1080119" cy="275374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39668B"/>
            </a:solidFill>
            <a:round/>
            <a:headEnd/>
            <a:tailEnd/>
          </a:ln>
          <a:extLst/>
        </p:spPr>
        <p:txBody>
          <a:bodyPr/>
          <a:lstStyle/>
          <a:p>
            <a:pPr algn="ctr" fontAlgn="auto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000" b="0" dirty="0">
                <a:solidFill>
                  <a:srgbClr val="39668B"/>
                </a:solidFill>
                <a:latin typeface="Arial"/>
                <a:cs typeface="+mn-cs"/>
              </a:rPr>
              <a:t>Manufacturing</a:t>
            </a:r>
            <a:endParaRPr lang="en-US" sz="1000" dirty="0">
              <a:solidFill>
                <a:srgbClr val="39668B"/>
              </a:solidFill>
              <a:latin typeface="Arial"/>
              <a:cs typeface="+mn-cs"/>
            </a:endParaRPr>
          </a:p>
        </p:txBody>
      </p:sp>
      <p:sp>
        <p:nvSpPr>
          <p:cNvPr id="15" name="AutoShape 17"/>
          <p:cNvSpPr>
            <a:spLocks noChangeArrowheads="1"/>
          </p:cNvSpPr>
          <p:nvPr/>
        </p:nvSpPr>
        <p:spPr bwMode="auto">
          <a:xfrm>
            <a:off x="251520" y="1772816"/>
            <a:ext cx="996111" cy="288031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39668B"/>
            </a:solidFill>
            <a:round/>
            <a:headEnd/>
            <a:tailEnd/>
          </a:ln>
          <a:extLst/>
        </p:spPr>
        <p:txBody>
          <a:bodyPr/>
          <a:lstStyle/>
          <a:p>
            <a:pPr algn="ctr" fontAlgn="auto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000" b="0" dirty="0">
                <a:solidFill>
                  <a:srgbClr val="39668B"/>
                </a:solidFill>
                <a:latin typeface="Arial"/>
                <a:cs typeface="+mn-cs"/>
              </a:rPr>
              <a:t>Raw material</a:t>
            </a:r>
            <a:endParaRPr lang="en-US" sz="1000" dirty="0">
              <a:solidFill>
                <a:srgbClr val="39668B"/>
              </a:solidFill>
              <a:latin typeface="Arial"/>
              <a:cs typeface="+mn-cs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861" b="95934" l="0" r="96094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47664" y="1196752"/>
            <a:ext cx="400940" cy="693293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75656" y="2060848"/>
            <a:ext cx="617736" cy="55890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87624" y="3741511"/>
            <a:ext cx="7778031" cy="2702824"/>
          </a:xfrm>
          <a:prstGeom prst="rect">
            <a:avLst/>
          </a:prstGeom>
        </p:spPr>
      </p:pic>
      <p:sp>
        <p:nvSpPr>
          <p:cNvPr id="18" name="Forme libre 17"/>
          <p:cNvSpPr/>
          <p:nvPr/>
        </p:nvSpPr>
        <p:spPr>
          <a:xfrm>
            <a:off x="79539" y="997284"/>
            <a:ext cx="3772788" cy="3175545"/>
          </a:xfrm>
          <a:custGeom>
            <a:avLst/>
            <a:gdLst>
              <a:gd name="connsiteX0" fmla="*/ 2400190 w 3772788"/>
              <a:gd name="connsiteY0" fmla="*/ 393592 h 3175545"/>
              <a:gd name="connsiteX1" fmla="*/ 2823558 w 3772788"/>
              <a:gd name="connsiteY1" fmla="*/ 393592 h 3175545"/>
              <a:gd name="connsiteX2" fmla="*/ 3231806 w 3772788"/>
              <a:gd name="connsiteY2" fmla="*/ 1270448 h 3175545"/>
              <a:gd name="connsiteX3" fmla="*/ 2642115 w 3772788"/>
              <a:gd name="connsiteY3" fmla="*/ 2101950 h 3175545"/>
              <a:gd name="connsiteX4" fmla="*/ 1870979 w 3772788"/>
              <a:gd name="connsiteY4" fmla="*/ 2721797 h 3175545"/>
              <a:gd name="connsiteX5" fmla="*/ 752077 w 3772788"/>
              <a:gd name="connsiteY5" fmla="*/ 2479905 h 3175545"/>
              <a:gd name="connsiteX6" fmla="*/ 1372010 w 3772788"/>
              <a:gd name="connsiteY6" fmla="*/ 1754231 h 3175545"/>
              <a:gd name="connsiteX7" fmla="*/ 2112904 w 3772788"/>
              <a:gd name="connsiteY7" fmla="*/ 1603049 h 3175545"/>
              <a:gd name="connsiteX8" fmla="*/ 1886100 w 3772788"/>
              <a:gd name="connsiteY8" fmla="*/ 726192 h 3175545"/>
              <a:gd name="connsiteX9" fmla="*/ 2097784 w 3772788"/>
              <a:gd name="connsiteY9" fmla="*/ 242410 h 3175545"/>
              <a:gd name="connsiteX10" fmla="*/ 2747957 w 3772788"/>
              <a:gd name="connsiteY10" fmla="*/ 242410 h 3175545"/>
              <a:gd name="connsiteX11" fmla="*/ 3413250 w 3772788"/>
              <a:gd name="connsiteY11" fmla="*/ 741311 h 3175545"/>
              <a:gd name="connsiteX12" fmla="*/ 3458611 w 3772788"/>
              <a:gd name="connsiteY12" fmla="*/ 1572812 h 3175545"/>
              <a:gd name="connsiteX13" fmla="*/ 2763077 w 3772788"/>
              <a:gd name="connsiteY13" fmla="*/ 2358960 h 3175545"/>
              <a:gd name="connsiteX14" fmla="*/ 2037303 w 3772788"/>
              <a:gd name="connsiteY14" fmla="*/ 2872979 h 3175545"/>
              <a:gd name="connsiteX15" fmla="*/ 1084724 w 3772788"/>
              <a:gd name="connsiteY15" fmla="*/ 2888097 h 3175545"/>
              <a:gd name="connsiteX16" fmla="*/ 555514 w 3772788"/>
              <a:gd name="connsiteY16" fmla="*/ 2736915 h 3175545"/>
              <a:gd name="connsiteX17" fmla="*/ 86784 w 3772788"/>
              <a:gd name="connsiteY17" fmla="*/ 2222896 h 3175545"/>
              <a:gd name="connsiteX18" fmla="*/ 101905 w 3772788"/>
              <a:gd name="connsiteY18" fmla="*/ 1633285 h 3175545"/>
              <a:gd name="connsiteX19" fmla="*/ 827679 w 3772788"/>
              <a:gd name="connsiteY19" fmla="*/ 1436749 h 3175545"/>
              <a:gd name="connsiteX20" fmla="*/ 1387130 w 3772788"/>
              <a:gd name="connsiteY20" fmla="*/ 1587931 h 3175545"/>
              <a:gd name="connsiteX21" fmla="*/ 1825619 w 3772788"/>
              <a:gd name="connsiteY21" fmla="*/ 1587931 h 3175545"/>
              <a:gd name="connsiteX22" fmla="*/ 2037303 w 3772788"/>
              <a:gd name="connsiteY22" fmla="*/ 1285566 h 3175545"/>
              <a:gd name="connsiteX23" fmla="*/ 1825619 w 3772788"/>
              <a:gd name="connsiteY23" fmla="*/ 862256 h 3175545"/>
              <a:gd name="connsiteX24" fmla="*/ 1870979 w 3772788"/>
              <a:gd name="connsiteY24" fmla="*/ 272646 h 3175545"/>
              <a:gd name="connsiteX25" fmla="*/ 2324588 w 3772788"/>
              <a:gd name="connsiteY25" fmla="*/ 518 h 3175545"/>
              <a:gd name="connsiteX26" fmla="*/ 3594693 w 3772788"/>
              <a:gd name="connsiteY26" fmla="*/ 333119 h 3175545"/>
              <a:gd name="connsiteX27" fmla="*/ 3715656 w 3772788"/>
              <a:gd name="connsiteY27" fmla="*/ 1466985 h 3175545"/>
              <a:gd name="connsiteX28" fmla="*/ 3141084 w 3772788"/>
              <a:gd name="connsiteY28" fmla="*/ 2177541 h 3175545"/>
              <a:gd name="connsiteX29" fmla="*/ 2415310 w 3772788"/>
              <a:gd name="connsiteY29" fmla="*/ 2797388 h 3175545"/>
              <a:gd name="connsiteX30" fmla="*/ 1462731 w 3772788"/>
              <a:gd name="connsiteY30" fmla="*/ 3175343 h 3175545"/>
              <a:gd name="connsiteX31" fmla="*/ 177506 w 3772788"/>
              <a:gd name="connsiteY31" fmla="*/ 2827624 h 3175545"/>
              <a:gd name="connsiteX32" fmla="*/ 11183 w 3772788"/>
              <a:gd name="connsiteY32" fmla="*/ 1587931 h 3175545"/>
              <a:gd name="connsiteX33" fmla="*/ 177506 w 3772788"/>
              <a:gd name="connsiteY33" fmla="*/ 937847 h 3175545"/>
              <a:gd name="connsiteX34" fmla="*/ 525273 w 3772788"/>
              <a:gd name="connsiteY34" fmla="*/ 635483 h 3175545"/>
              <a:gd name="connsiteX35" fmla="*/ 1402250 w 3772788"/>
              <a:gd name="connsiteY35" fmla="*/ 454065 h 3175545"/>
              <a:gd name="connsiteX36" fmla="*/ 2475791 w 3772788"/>
              <a:gd name="connsiteY36" fmla="*/ 363355 h 3175545"/>
              <a:gd name="connsiteX37" fmla="*/ 2551393 w 3772788"/>
              <a:gd name="connsiteY37" fmla="*/ 333119 h 3175545"/>
              <a:gd name="connsiteX38" fmla="*/ 2551393 w 3772788"/>
              <a:gd name="connsiteY38" fmla="*/ 333119 h 3175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772788" h="3175545">
                <a:moveTo>
                  <a:pt x="2400190" y="393592"/>
                </a:moveTo>
                <a:cubicBezTo>
                  <a:pt x="2542572" y="320520"/>
                  <a:pt x="2684955" y="247449"/>
                  <a:pt x="2823558" y="393592"/>
                </a:cubicBezTo>
                <a:cubicBezTo>
                  <a:pt x="2962161" y="539735"/>
                  <a:pt x="3262046" y="985722"/>
                  <a:pt x="3231806" y="1270448"/>
                </a:cubicBezTo>
                <a:cubicBezTo>
                  <a:pt x="3201566" y="1555174"/>
                  <a:pt x="2868920" y="1860059"/>
                  <a:pt x="2642115" y="2101950"/>
                </a:cubicBezTo>
                <a:cubicBezTo>
                  <a:pt x="2415311" y="2343842"/>
                  <a:pt x="2185985" y="2658805"/>
                  <a:pt x="1870979" y="2721797"/>
                </a:cubicBezTo>
                <a:cubicBezTo>
                  <a:pt x="1555973" y="2784789"/>
                  <a:pt x="835238" y="2641166"/>
                  <a:pt x="752077" y="2479905"/>
                </a:cubicBezTo>
                <a:cubicBezTo>
                  <a:pt x="668915" y="2318644"/>
                  <a:pt x="1145206" y="1900374"/>
                  <a:pt x="1372010" y="1754231"/>
                </a:cubicBezTo>
                <a:cubicBezTo>
                  <a:pt x="1598814" y="1608088"/>
                  <a:pt x="2027222" y="1774389"/>
                  <a:pt x="2112904" y="1603049"/>
                </a:cubicBezTo>
                <a:cubicBezTo>
                  <a:pt x="2198586" y="1431709"/>
                  <a:pt x="1888620" y="952965"/>
                  <a:pt x="1886100" y="726192"/>
                </a:cubicBezTo>
                <a:cubicBezTo>
                  <a:pt x="1883580" y="499419"/>
                  <a:pt x="1954141" y="323040"/>
                  <a:pt x="2097784" y="242410"/>
                </a:cubicBezTo>
                <a:cubicBezTo>
                  <a:pt x="2241427" y="161780"/>
                  <a:pt x="2528713" y="159260"/>
                  <a:pt x="2747957" y="242410"/>
                </a:cubicBezTo>
                <a:cubicBezTo>
                  <a:pt x="2967201" y="325560"/>
                  <a:pt x="3294808" y="519577"/>
                  <a:pt x="3413250" y="741311"/>
                </a:cubicBezTo>
                <a:cubicBezTo>
                  <a:pt x="3531692" y="963045"/>
                  <a:pt x="3566973" y="1303204"/>
                  <a:pt x="3458611" y="1572812"/>
                </a:cubicBezTo>
                <a:cubicBezTo>
                  <a:pt x="3350249" y="1842420"/>
                  <a:pt x="2999962" y="2142266"/>
                  <a:pt x="2763077" y="2358960"/>
                </a:cubicBezTo>
                <a:cubicBezTo>
                  <a:pt x="2526192" y="2575654"/>
                  <a:pt x="2317028" y="2784790"/>
                  <a:pt x="2037303" y="2872979"/>
                </a:cubicBezTo>
                <a:cubicBezTo>
                  <a:pt x="1757577" y="2961169"/>
                  <a:pt x="1331689" y="2910774"/>
                  <a:pt x="1084724" y="2888097"/>
                </a:cubicBezTo>
                <a:cubicBezTo>
                  <a:pt x="837759" y="2865420"/>
                  <a:pt x="721837" y="2847782"/>
                  <a:pt x="555514" y="2736915"/>
                </a:cubicBezTo>
                <a:cubicBezTo>
                  <a:pt x="389191" y="2626048"/>
                  <a:pt x="162385" y="2406834"/>
                  <a:pt x="86784" y="2222896"/>
                </a:cubicBezTo>
                <a:cubicBezTo>
                  <a:pt x="11183" y="2038958"/>
                  <a:pt x="-21578" y="1764310"/>
                  <a:pt x="101905" y="1633285"/>
                </a:cubicBezTo>
                <a:cubicBezTo>
                  <a:pt x="225388" y="1502260"/>
                  <a:pt x="613475" y="1444308"/>
                  <a:pt x="827679" y="1436749"/>
                </a:cubicBezTo>
                <a:cubicBezTo>
                  <a:pt x="1041883" y="1429190"/>
                  <a:pt x="1220807" y="1562734"/>
                  <a:pt x="1387130" y="1587931"/>
                </a:cubicBezTo>
                <a:cubicBezTo>
                  <a:pt x="1553453" y="1613128"/>
                  <a:pt x="1717257" y="1638325"/>
                  <a:pt x="1825619" y="1587931"/>
                </a:cubicBezTo>
                <a:cubicBezTo>
                  <a:pt x="1933981" y="1537537"/>
                  <a:pt x="2037303" y="1406512"/>
                  <a:pt x="2037303" y="1285566"/>
                </a:cubicBezTo>
                <a:cubicBezTo>
                  <a:pt x="2037303" y="1164620"/>
                  <a:pt x="1853340" y="1031076"/>
                  <a:pt x="1825619" y="862256"/>
                </a:cubicBezTo>
                <a:cubicBezTo>
                  <a:pt x="1797898" y="693436"/>
                  <a:pt x="1787817" y="416269"/>
                  <a:pt x="1870979" y="272646"/>
                </a:cubicBezTo>
                <a:cubicBezTo>
                  <a:pt x="1954140" y="129023"/>
                  <a:pt x="2037302" y="-9561"/>
                  <a:pt x="2324588" y="518"/>
                </a:cubicBezTo>
                <a:cubicBezTo>
                  <a:pt x="2611874" y="10597"/>
                  <a:pt x="3362848" y="88708"/>
                  <a:pt x="3594693" y="333119"/>
                </a:cubicBezTo>
                <a:cubicBezTo>
                  <a:pt x="3826538" y="577530"/>
                  <a:pt x="3791257" y="1159581"/>
                  <a:pt x="3715656" y="1466985"/>
                </a:cubicBezTo>
                <a:cubicBezTo>
                  <a:pt x="3640055" y="1774389"/>
                  <a:pt x="3357808" y="1955807"/>
                  <a:pt x="3141084" y="2177541"/>
                </a:cubicBezTo>
                <a:cubicBezTo>
                  <a:pt x="2924360" y="2399275"/>
                  <a:pt x="2695035" y="2631088"/>
                  <a:pt x="2415310" y="2797388"/>
                </a:cubicBezTo>
                <a:cubicBezTo>
                  <a:pt x="2135585" y="2963688"/>
                  <a:pt x="1835698" y="3170304"/>
                  <a:pt x="1462731" y="3175343"/>
                </a:cubicBezTo>
                <a:cubicBezTo>
                  <a:pt x="1089764" y="3180382"/>
                  <a:pt x="419431" y="3092193"/>
                  <a:pt x="177506" y="2827624"/>
                </a:cubicBezTo>
                <a:cubicBezTo>
                  <a:pt x="-64419" y="2563055"/>
                  <a:pt x="11183" y="1902894"/>
                  <a:pt x="11183" y="1587931"/>
                </a:cubicBezTo>
                <a:cubicBezTo>
                  <a:pt x="11183" y="1272968"/>
                  <a:pt x="91824" y="1096588"/>
                  <a:pt x="177506" y="937847"/>
                </a:cubicBezTo>
                <a:cubicBezTo>
                  <a:pt x="263188" y="779106"/>
                  <a:pt x="321149" y="716113"/>
                  <a:pt x="525273" y="635483"/>
                </a:cubicBezTo>
                <a:cubicBezTo>
                  <a:pt x="729397" y="554853"/>
                  <a:pt x="1077164" y="499420"/>
                  <a:pt x="1402250" y="454065"/>
                </a:cubicBezTo>
                <a:cubicBezTo>
                  <a:pt x="1727336" y="408710"/>
                  <a:pt x="2284267" y="383513"/>
                  <a:pt x="2475791" y="363355"/>
                </a:cubicBezTo>
                <a:cubicBezTo>
                  <a:pt x="2667315" y="343197"/>
                  <a:pt x="2551393" y="333119"/>
                  <a:pt x="2551393" y="333119"/>
                </a:cubicBezTo>
                <a:lnTo>
                  <a:pt x="2551393" y="333119"/>
                </a:lnTo>
              </a:path>
            </a:pathLst>
          </a:cu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b="0">
              <a:solidFill>
                <a:srgbClr val="00000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780860" y="1125703"/>
            <a:ext cx="53631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AU" sz="1800" b="0" dirty="0" smtClean="0">
                <a:solidFill>
                  <a:schemeClr val="tx1"/>
                </a:solidFill>
                <a:latin typeface="Arial"/>
                <a:cs typeface="+mn-cs"/>
              </a:rPr>
              <a:t>Types of upgrade and mechanism of the most appropriate form selection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AU" sz="1800" b="0" dirty="0" smtClean="0">
                <a:solidFill>
                  <a:schemeClr val="tx1"/>
                </a:solidFill>
                <a:latin typeface="Arial"/>
              </a:rPr>
              <a:t>More technology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AU" sz="1800" b="0" dirty="0" smtClean="0">
                <a:solidFill>
                  <a:schemeClr val="tx1"/>
                </a:solidFill>
                <a:latin typeface="Arial"/>
                <a:cs typeface="+mn-cs"/>
              </a:rPr>
              <a:t>Environmental validity of upgrades (energy efficiency)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AU" sz="1800" b="0" dirty="0" smtClean="0">
                <a:solidFill>
                  <a:schemeClr val="tx1"/>
                </a:solidFill>
                <a:latin typeface="Arial"/>
              </a:rPr>
              <a:t>Total </a:t>
            </a:r>
            <a:r>
              <a:rPr lang="en-AU" sz="1800" b="0" dirty="0">
                <a:solidFill>
                  <a:schemeClr val="tx1"/>
                </a:solidFill>
                <a:latin typeface="Arial"/>
              </a:rPr>
              <a:t>lifespan environmental </a:t>
            </a:r>
            <a:r>
              <a:rPr lang="en-AU" sz="1800" b="0" dirty="0" smtClean="0">
                <a:solidFill>
                  <a:schemeClr val="tx1"/>
                </a:solidFill>
                <a:latin typeface="Arial"/>
              </a:rPr>
              <a:t>footprint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AU" sz="1800" b="0" dirty="0" smtClean="0">
                <a:solidFill>
                  <a:schemeClr val="tx1"/>
                </a:solidFill>
                <a:latin typeface="Arial"/>
              </a:rPr>
              <a:t>Keep/increase </a:t>
            </a:r>
            <a:r>
              <a:rPr lang="en-AU" sz="1800" b="0" dirty="0">
                <a:solidFill>
                  <a:schemeClr val="tx1"/>
                </a:solidFill>
                <a:latin typeface="Arial"/>
              </a:rPr>
              <a:t>the functional </a:t>
            </a:r>
            <a:r>
              <a:rPr lang="en-AU" sz="1800" b="0" dirty="0" smtClean="0">
                <a:solidFill>
                  <a:schemeClr val="tx1"/>
                </a:solidFill>
                <a:latin typeface="Arial"/>
              </a:rPr>
              <a:t>value</a:t>
            </a:r>
            <a:endParaRPr lang="en-AU" sz="1800" b="0" dirty="0" smtClean="0">
              <a:solidFill>
                <a:schemeClr val="tx1"/>
              </a:solidFill>
              <a:latin typeface="Arial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79153" y="3097704"/>
            <a:ext cx="51133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AU" sz="1800" dirty="0" smtClean="0">
                <a:solidFill>
                  <a:srgbClr val="39668B"/>
                </a:solidFill>
                <a:latin typeface="Arial"/>
                <a:cs typeface="+mn-cs"/>
              </a:rPr>
              <a:t>How to develop  « evolutionary products » able to adapt themselves gradually</a:t>
            </a:r>
            <a:endParaRPr lang="en-AU" sz="1800" dirty="0">
              <a:solidFill>
                <a:srgbClr val="39668B"/>
              </a:solidFill>
              <a:latin typeface="Arial"/>
              <a:cs typeface="+mn-cs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03762" y="6088505"/>
            <a:ext cx="34759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100" b="0" dirty="0" smtClean="0">
                <a:solidFill>
                  <a:srgbClr val="000000"/>
                </a:solidFill>
                <a:latin typeface="Arial"/>
                <a:cs typeface="+mn-cs"/>
              </a:rPr>
              <a:t>ANR IDCYCLUM, 2012-2015</a:t>
            </a:r>
            <a:endParaRPr lang="fr-FR" sz="1100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839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fr-FR" sz="2400" dirty="0"/>
              <a:t>Design </a:t>
            </a:r>
            <a:r>
              <a:rPr lang="fr-FR" sz="2400" dirty="0" err="1"/>
              <a:t>products</a:t>
            </a:r>
            <a:r>
              <a:rPr lang="fr-FR" sz="2400" dirty="0"/>
              <a:t> for </a:t>
            </a:r>
            <a:r>
              <a:rPr lang="fr-FR" sz="2400" dirty="0" err="1"/>
              <a:t>several</a:t>
            </a:r>
            <a:r>
              <a:rPr lang="fr-FR" sz="2400" dirty="0"/>
              <a:t> </a:t>
            </a:r>
            <a:r>
              <a:rPr lang="fr-FR" sz="2400" dirty="0" err="1" smtClean="0"/>
              <a:t>lifes</a:t>
            </a:r>
            <a:endParaRPr lang="fr-FR" sz="2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6162" t="190"/>
          <a:stretch/>
        </p:blipFill>
        <p:spPr>
          <a:xfrm>
            <a:off x="4860032" y="1700808"/>
            <a:ext cx="4074094" cy="3312841"/>
          </a:xfrm>
          <a:prstGeom prst="rect">
            <a:avLst/>
          </a:prstGeom>
        </p:spPr>
      </p:pic>
      <p:grpSp>
        <p:nvGrpSpPr>
          <p:cNvPr id="39" name="Groupe 38"/>
          <p:cNvGrpSpPr/>
          <p:nvPr/>
        </p:nvGrpSpPr>
        <p:grpSpPr>
          <a:xfrm>
            <a:off x="1259632" y="1772816"/>
            <a:ext cx="2880320" cy="2448272"/>
            <a:chOff x="1259632" y="1772816"/>
            <a:chExt cx="2880320" cy="2448272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83769" y="3785440"/>
              <a:ext cx="288032" cy="435648"/>
            </a:xfrm>
            <a:prstGeom prst="rect">
              <a:avLst/>
            </a:prstGeom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85465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1763688" y="2060848"/>
              <a:ext cx="726851" cy="288032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75856" y="3140968"/>
              <a:ext cx="576064" cy="268082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517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75656" y="2636912"/>
              <a:ext cx="795565" cy="462619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346082" y="2276872"/>
              <a:ext cx="429661" cy="440558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771800" y="3789040"/>
              <a:ext cx="297462" cy="342284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2791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763688" y="3501008"/>
              <a:ext cx="648833" cy="299462"/>
            </a:xfrm>
            <a:prstGeom prst="rect">
              <a:avLst/>
            </a:prstGeom>
          </p:spPr>
        </p:pic>
        <p:sp>
          <p:nvSpPr>
            <p:cNvPr id="11" name="AutoShape 5"/>
            <p:cNvSpPr>
              <a:spLocks noChangeArrowheads="1"/>
            </p:cNvSpPr>
            <p:nvPr/>
          </p:nvSpPr>
          <p:spPr bwMode="auto">
            <a:xfrm>
              <a:off x="3275856" y="2708920"/>
              <a:ext cx="864096" cy="28803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39668B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 fontAlgn="auto">
                <a:lnSpc>
                  <a:spcPct val="12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sz="1000" b="0">
                  <a:solidFill>
                    <a:srgbClr val="39668B"/>
                  </a:solidFill>
                  <a:latin typeface="Arial"/>
                  <a:cs typeface="+mn-cs"/>
                </a:rPr>
                <a:t>Distribution</a:t>
              </a:r>
              <a:endParaRPr lang="en-US" sz="1000">
                <a:solidFill>
                  <a:srgbClr val="39668B"/>
                </a:solidFill>
                <a:latin typeface="Arial"/>
                <a:cs typeface="+mn-cs"/>
              </a:endParaRPr>
            </a:p>
          </p:txBody>
        </p:sp>
        <p:sp>
          <p:nvSpPr>
            <p:cNvPr id="12" name="AutoShape 6"/>
            <p:cNvSpPr>
              <a:spLocks noChangeArrowheads="1"/>
            </p:cNvSpPr>
            <p:nvPr/>
          </p:nvSpPr>
          <p:spPr bwMode="auto">
            <a:xfrm>
              <a:off x="2483768" y="3429000"/>
              <a:ext cx="1008112" cy="28803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39668B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auto">
                <a:lnSpc>
                  <a:spcPct val="12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sz="1000" b="0" dirty="0">
                  <a:solidFill>
                    <a:srgbClr val="39668B"/>
                  </a:solidFill>
                  <a:latin typeface="Arial"/>
                  <a:cs typeface="+mn-cs"/>
                </a:rPr>
                <a:t>Product Use</a:t>
              </a:r>
              <a:endParaRPr lang="en-US" sz="1000" dirty="0">
                <a:solidFill>
                  <a:srgbClr val="39668B"/>
                </a:solidFill>
                <a:latin typeface="Arial"/>
                <a:cs typeface="+mn-cs"/>
              </a:endParaRPr>
            </a:p>
          </p:txBody>
        </p:sp>
        <p:sp>
          <p:nvSpPr>
            <p:cNvPr id="13" name="AutoShape 9"/>
            <p:cNvSpPr>
              <a:spLocks noChangeArrowheads="1"/>
            </p:cNvSpPr>
            <p:nvPr/>
          </p:nvSpPr>
          <p:spPr bwMode="auto">
            <a:xfrm>
              <a:off x="1331640" y="3212976"/>
              <a:ext cx="864096" cy="28803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39668B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auto">
                <a:lnSpc>
                  <a:spcPct val="12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sz="1000" b="0" dirty="0" smtClean="0">
                  <a:solidFill>
                    <a:srgbClr val="39668B"/>
                  </a:solidFill>
                  <a:latin typeface="Arial"/>
                  <a:cs typeface="+mn-cs"/>
                </a:rPr>
                <a:t>End of Life</a:t>
              </a:r>
              <a:endParaRPr lang="en-US" sz="1000" dirty="0">
                <a:solidFill>
                  <a:srgbClr val="39668B"/>
                </a:solidFill>
                <a:latin typeface="Arial"/>
                <a:cs typeface="+mn-cs"/>
              </a:endParaRPr>
            </a:p>
          </p:txBody>
        </p:sp>
        <p:sp>
          <p:nvSpPr>
            <p:cNvPr id="14" name="AutoShape 16"/>
            <p:cNvSpPr>
              <a:spLocks noChangeArrowheads="1"/>
            </p:cNvSpPr>
            <p:nvPr/>
          </p:nvSpPr>
          <p:spPr bwMode="auto">
            <a:xfrm>
              <a:off x="2915816" y="1988840"/>
              <a:ext cx="1080119" cy="27537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39668B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 fontAlgn="auto">
                <a:lnSpc>
                  <a:spcPct val="12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sz="1000" b="0" dirty="0">
                  <a:solidFill>
                    <a:srgbClr val="39668B"/>
                  </a:solidFill>
                  <a:latin typeface="Arial"/>
                  <a:cs typeface="+mn-cs"/>
                </a:rPr>
                <a:t>Manufacturing</a:t>
              </a:r>
              <a:endParaRPr lang="en-US" sz="1000" dirty="0">
                <a:solidFill>
                  <a:srgbClr val="39668B"/>
                </a:solidFill>
                <a:latin typeface="Arial"/>
                <a:cs typeface="+mn-cs"/>
              </a:endParaRPr>
            </a:p>
          </p:txBody>
        </p:sp>
        <p:sp>
          <p:nvSpPr>
            <p:cNvPr id="15" name="AutoShape 17"/>
            <p:cNvSpPr>
              <a:spLocks noChangeArrowheads="1"/>
            </p:cNvSpPr>
            <p:nvPr/>
          </p:nvSpPr>
          <p:spPr bwMode="auto">
            <a:xfrm>
              <a:off x="1259632" y="2348880"/>
              <a:ext cx="996111" cy="288031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39668B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 fontAlgn="auto">
                <a:lnSpc>
                  <a:spcPct val="12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sz="1000" b="0" dirty="0">
                  <a:solidFill>
                    <a:srgbClr val="39668B"/>
                  </a:solidFill>
                  <a:latin typeface="Arial"/>
                  <a:cs typeface="+mn-cs"/>
                </a:rPr>
                <a:t>Raw material</a:t>
              </a:r>
              <a:endParaRPr lang="en-US" sz="1000" dirty="0">
                <a:solidFill>
                  <a:srgbClr val="39668B"/>
                </a:solidFill>
                <a:latin typeface="Arial"/>
                <a:cs typeface="+mn-cs"/>
              </a:endParaRPr>
            </a:p>
          </p:txBody>
        </p:sp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861" b="95934" l="0" r="96094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55776" y="1772816"/>
              <a:ext cx="400940" cy="693293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339752" y="2492896"/>
              <a:ext cx="888282" cy="808112"/>
            </a:xfrm>
            <a:prstGeom prst="rect">
              <a:avLst/>
            </a:prstGeom>
          </p:spPr>
        </p:pic>
      </p:grpSp>
      <p:pic>
        <p:nvPicPr>
          <p:cNvPr id="18" name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6147" y="4901564"/>
            <a:ext cx="288032" cy="435648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5465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166066" y="3176972"/>
            <a:ext cx="726851" cy="288032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8234" y="4257092"/>
            <a:ext cx="576064" cy="268082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517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78034" y="3753036"/>
            <a:ext cx="795565" cy="462619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48460" y="3392996"/>
            <a:ext cx="429661" cy="440558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74178" y="4905164"/>
            <a:ext cx="297462" cy="342284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791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6066" y="4617132"/>
            <a:ext cx="648833" cy="299462"/>
          </a:xfrm>
          <a:prstGeom prst="rect">
            <a:avLst/>
          </a:prstGeom>
        </p:spPr>
      </p:pic>
      <p:sp>
        <p:nvSpPr>
          <p:cNvPr id="25" name="AutoShape 5"/>
          <p:cNvSpPr>
            <a:spLocks noChangeArrowheads="1"/>
          </p:cNvSpPr>
          <p:nvPr/>
        </p:nvSpPr>
        <p:spPr bwMode="auto">
          <a:xfrm>
            <a:off x="6678234" y="3825044"/>
            <a:ext cx="864096" cy="28803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39668B"/>
            </a:solidFill>
            <a:round/>
            <a:headEnd/>
            <a:tailEnd/>
          </a:ln>
          <a:extLst/>
        </p:spPr>
        <p:txBody>
          <a:bodyPr/>
          <a:lstStyle/>
          <a:p>
            <a:pPr algn="ctr" fontAlgn="auto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000" b="0">
                <a:solidFill>
                  <a:srgbClr val="39668B"/>
                </a:solidFill>
                <a:latin typeface="Arial"/>
                <a:cs typeface="+mn-cs"/>
              </a:rPr>
              <a:t>Distribution</a:t>
            </a:r>
            <a:endParaRPr lang="en-US" sz="1000">
              <a:solidFill>
                <a:srgbClr val="39668B"/>
              </a:solidFill>
              <a:latin typeface="Arial"/>
              <a:cs typeface="+mn-cs"/>
            </a:endParaRPr>
          </a:p>
        </p:txBody>
      </p:sp>
      <p:sp>
        <p:nvSpPr>
          <p:cNvPr id="26" name="AutoShape 6"/>
          <p:cNvSpPr>
            <a:spLocks noChangeArrowheads="1"/>
          </p:cNvSpPr>
          <p:nvPr/>
        </p:nvSpPr>
        <p:spPr bwMode="auto">
          <a:xfrm>
            <a:off x="5886146" y="4545124"/>
            <a:ext cx="1008112" cy="28803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39668B"/>
            </a:solidFill>
            <a:round/>
            <a:headEnd/>
            <a:tailEnd/>
          </a:ln>
        </p:spPr>
        <p:txBody>
          <a:bodyPr/>
          <a:lstStyle/>
          <a:p>
            <a:pPr algn="ctr" fontAlgn="auto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000" b="0" dirty="0">
                <a:solidFill>
                  <a:srgbClr val="39668B"/>
                </a:solidFill>
                <a:latin typeface="Arial"/>
                <a:cs typeface="+mn-cs"/>
              </a:rPr>
              <a:t>Product Use</a:t>
            </a:r>
            <a:endParaRPr lang="en-US" sz="1000" dirty="0">
              <a:solidFill>
                <a:srgbClr val="39668B"/>
              </a:solidFill>
              <a:latin typeface="Arial"/>
              <a:cs typeface="+mn-cs"/>
            </a:endParaRPr>
          </a:p>
        </p:txBody>
      </p:sp>
      <p:sp>
        <p:nvSpPr>
          <p:cNvPr id="27" name="AutoShape 9"/>
          <p:cNvSpPr>
            <a:spLocks noChangeArrowheads="1"/>
          </p:cNvSpPr>
          <p:nvPr/>
        </p:nvSpPr>
        <p:spPr bwMode="auto">
          <a:xfrm>
            <a:off x="4734018" y="4329100"/>
            <a:ext cx="864096" cy="28803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39668B"/>
            </a:solidFill>
            <a:round/>
            <a:headEnd/>
            <a:tailEnd/>
          </a:ln>
        </p:spPr>
        <p:txBody>
          <a:bodyPr/>
          <a:lstStyle/>
          <a:p>
            <a:pPr algn="ctr" fontAlgn="auto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000" b="0" dirty="0" smtClean="0">
                <a:solidFill>
                  <a:srgbClr val="39668B"/>
                </a:solidFill>
                <a:latin typeface="Arial"/>
                <a:cs typeface="+mn-cs"/>
              </a:rPr>
              <a:t>End of Life</a:t>
            </a:r>
            <a:endParaRPr lang="en-US" sz="1000" dirty="0">
              <a:solidFill>
                <a:srgbClr val="39668B"/>
              </a:solidFill>
              <a:latin typeface="Arial"/>
              <a:cs typeface="+mn-cs"/>
            </a:endParaRPr>
          </a:p>
        </p:txBody>
      </p:sp>
      <p:sp>
        <p:nvSpPr>
          <p:cNvPr id="28" name="AutoShape 16"/>
          <p:cNvSpPr>
            <a:spLocks noChangeArrowheads="1"/>
          </p:cNvSpPr>
          <p:nvPr/>
        </p:nvSpPr>
        <p:spPr bwMode="auto">
          <a:xfrm>
            <a:off x="6318194" y="3104964"/>
            <a:ext cx="1080119" cy="275374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39668B"/>
            </a:solidFill>
            <a:round/>
            <a:headEnd/>
            <a:tailEnd/>
          </a:ln>
          <a:extLst/>
        </p:spPr>
        <p:txBody>
          <a:bodyPr/>
          <a:lstStyle/>
          <a:p>
            <a:pPr algn="ctr" fontAlgn="auto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000" b="0" dirty="0">
                <a:solidFill>
                  <a:srgbClr val="39668B"/>
                </a:solidFill>
                <a:latin typeface="Arial"/>
                <a:cs typeface="+mn-cs"/>
              </a:rPr>
              <a:t>Manufacturing</a:t>
            </a:r>
            <a:endParaRPr lang="en-US" sz="1000" dirty="0">
              <a:solidFill>
                <a:srgbClr val="39668B"/>
              </a:solidFill>
              <a:latin typeface="Arial"/>
              <a:cs typeface="+mn-cs"/>
            </a:endParaRPr>
          </a:p>
        </p:txBody>
      </p:sp>
      <p:sp>
        <p:nvSpPr>
          <p:cNvPr id="29" name="AutoShape 17"/>
          <p:cNvSpPr>
            <a:spLocks noChangeArrowheads="1"/>
          </p:cNvSpPr>
          <p:nvPr/>
        </p:nvSpPr>
        <p:spPr bwMode="auto">
          <a:xfrm>
            <a:off x="4662010" y="3465004"/>
            <a:ext cx="996111" cy="288031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39668B"/>
            </a:solidFill>
            <a:round/>
            <a:headEnd/>
            <a:tailEnd/>
          </a:ln>
          <a:extLst/>
        </p:spPr>
        <p:txBody>
          <a:bodyPr/>
          <a:lstStyle/>
          <a:p>
            <a:pPr algn="ctr" fontAlgn="auto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000" b="0" dirty="0">
                <a:solidFill>
                  <a:srgbClr val="39668B"/>
                </a:solidFill>
                <a:latin typeface="Arial"/>
                <a:cs typeface="+mn-cs"/>
              </a:rPr>
              <a:t>Raw material</a:t>
            </a:r>
            <a:endParaRPr lang="en-US" sz="1000" dirty="0">
              <a:solidFill>
                <a:srgbClr val="39668B"/>
              </a:solidFill>
              <a:latin typeface="Arial"/>
              <a:cs typeface="+mn-cs"/>
            </a:endParaRP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861" b="95934" l="0" r="96094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58154" y="2888940"/>
            <a:ext cx="400940" cy="693293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42130" y="3609020"/>
            <a:ext cx="888282" cy="808112"/>
          </a:xfrm>
          <a:prstGeom prst="rect">
            <a:avLst/>
          </a:prstGeom>
        </p:spPr>
      </p:pic>
      <p:sp>
        <p:nvSpPr>
          <p:cNvPr id="32" name="ZoneTexte 31"/>
          <p:cNvSpPr txBox="1"/>
          <p:nvPr/>
        </p:nvSpPr>
        <p:spPr>
          <a:xfrm>
            <a:off x="3841225" y="34290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800" dirty="0" smtClean="0">
                <a:solidFill>
                  <a:srgbClr val="0070C0"/>
                </a:solidFill>
                <a:latin typeface="Arial"/>
                <a:cs typeface="+mn-cs"/>
              </a:rPr>
              <a:t>+</a:t>
            </a:r>
            <a:endParaRPr lang="fr-FR" sz="1800" dirty="0">
              <a:solidFill>
                <a:srgbClr val="0070C0"/>
              </a:solidFill>
              <a:latin typeface="Arial"/>
              <a:cs typeface="+mn-cs"/>
            </a:endParaRPr>
          </a:p>
        </p:txBody>
      </p:sp>
      <p:sp>
        <p:nvSpPr>
          <p:cNvPr id="33" name="Forme libre 32"/>
          <p:cNvSpPr/>
          <p:nvPr/>
        </p:nvSpPr>
        <p:spPr>
          <a:xfrm>
            <a:off x="2281733" y="2450096"/>
            <a:ext cx="5351271" cy="3219306"/>
          </a:xfrm>
          <a:custGeom>
            <a:avLst/>
            <a:gdLst>
              <a:gd name="connsiteX0" fmla="*/ 394560 w 5351271"/>
              <a:gd name="connsiteY0" fmla="*/ 921266 h 3219306"/>
              <a:gd name="connsiteX1" fmla="*/ 122394 w 5351271"/>
              <a:gd name="connsiteY1" fmla="*/ 1042212 h 3219306"/>
              <a:gd name="connsiteX2" fmla="*/ 61913 w 5351271"/>
              <a:gd name="connsiteY2" fmla="*/ 1722531 h 3219306"/>
              <a:gd name="connsiteX3" fmla="*/ 999372 w 5351271"/>
              <a:gd name="connsiteY3" fmla="*/ 1964423 h 3219306"/>
              <a:gd name="connsiteX4" fmla="*/ 1830988 w 5351271"/>
              <a:gd name="connsiteY4" fmla="*/ 1934186 h 3219306"/>
              <a:gd name="connsiteX5" fmla="*/ 2360198 w 5351271"/>
              <a:gd name="connsiteY5" fmla="*/ 2690097 h 3219306"/>
              <a:gd name="connsiteX6" fmla="*/ 3675664 w 5351271"/>
              <a:gd name="connsiteY6" fmla="*/ 3219234 h 3219306"/>
              <a:gd name="connsiteX7" fmla="*/ 4673604 w 5351271"/>
              <a:gd name="connsiteY7" fmla="*/ 2720333 h 3219306"/>
              <a:gd name="connsiteX8" fmla="*/ 5293536 w 5351271"/>
              <a:gd name="connsiteY8" fmla="*/ 1737649 h 3219306"/>
              <a:gd name="connsiteX9" fmla="*/ 5293536 w 5351271"/>
              <a:gd name="connsiteY9" fmla="*/ 1011975 h 3219306"/>
              <a:gd name="connsiteX10" fmla="*/ 5021371 w 5351271"/>
              <a:gd name="connsiteY10" fmla="*/ 316537 h 3219306"/>
              <a:gd name="connsiteX11" fmla="*/ 4295596 w 5351271"/>
              <a:gd name="connsiteY11" fmla="*/ 59528 h 3219306"/>
              <a:gd name="connsiteX12" fmla="*/ 3494221 w 5351271"/>
              <a:gd name="connsiteY12" fmla="*/ 14173 h 3219306"/>
              <a:gd name="connsiteX13" fmla="*/ 2602123 w 5351271"/>
              <a:gd name="connsiteY13" fmla="*/ 256064 h 3219306"/>
              <a:gd name="connsiteX14" fmla="*/ 2118274 w 5351271"/>
              <a:gd name="connsiteY14" fmla="*/ 482838 h 3219306"/>
              <a:gd name="connsiteX15" fmla="*/ 1694905 w 5351271"/>
              <a:gd name="connsiteY15" fmla="*/ 936384 h 3219306"/>
              <a:gd name="connsiteX16" fmla="*/ 1468101 w 5351271"/>
              <a:gd name="connsiteY16" fmla="*/ 936384 h 3219306"/>
              <a:gd name="connsiteX17" fmla="*/ 394560 w 5351271"/>
              <a:gd name="connsiteY17" fmla="*/ 921266 h 3219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351271" h="3219306">
                <a:moveTo>
                  <a:pt x="394560" y="921266"/>
                </a:moveTo>
                <a:cubicBezTo>
                  <a:pt x="286197" y="914967"/>
                  <a:pt x="177835" y="908668"/>
                  <a:pt x="122394" y="1042212"/>
                </a:cubicBezTo>
                <a:cubicBezTo>
                  <a:pt x="66953" y="1175756"/>
                  <a:pt x="-84250" y="1568829"/>
                  <a:pt x="61913" y="1722531"/>
                </a:cubicBezTo>
                <a:cubicBezTo>
                  <a:pt x="208076" y="1876233"/>
                  <a:pt x="704526" y="1929147"/>
                  <a:pt x="999372" y="1964423"/>
                </a:cubicBezTo>
                <a:cubicBezTo>
                  <a:pt x="1294218" y="1999699"/>
                  <a:pt x="1604184" y="1813240"/>
                  <a:pt x="1830988" y="1934186"/>
                </a:cubicBezTo>
                <a:cubicBezTo>
                  <a:pt x="2057792" y="2055132"/>
                  <a:pt x="2052752" y="2475922"/>
                  <a:pt x="2360198" y="2690097"/>
                </a:cubicBezTo>
                <a:cubicBezTo>
                  <a:pt x="2667644" y="2904272"/>
                  <a:pt x="3290096" y="3214195"/>
                  <a:pt x="3675664" y="3219234"/>
                </a:cubicBezTo>
                <a:cubicBezTo>
                  <a:pt x="4061232" y="3224273"/>
                  <a:pt x="4403959" y="2967264"/>
                  <a:pt x="4673604" y="2720333"/>
                </a:cubicBezTo>
                <a:cubicBezTo>
                  <a:pt x="4943249" y="2473402"/>
                  <a:pt x="5190214" y="2022375"/>
                  <a:pt x="5293536" y="1737649"/>
                </a:cubicBezTo>
                <a:cubicBezTo>
                  <a:pt x="5396858" y="1452923"/>
                  <a:pt x="5338897" y="1248827"/>
                  <a:pt x="5293536" y="1011975"/>
                </a:cubicBezTo>
                <a:cubicBezTo>
                  <a:pt x="5248175" y="775123"/>
                  <a:pt x="5187694" y="475278"/>
                  <a:pt x="5021371" y="316537"/>
                </a:cubicBezTo>
                <a:cubicBezTo>
                  <a:pt x="4855048" y="157796"/>
                  <a:pt x="4550121" y="109922"/>
                  <a:pt x="4295596" y="59528"/>
                </a:cubicBezTo>
                <a:cubicBezTo>
                  <a:pt x="4041071" y="9134"/>
                  <a:pt x="3776467" y="-18583"/>
                  <a:pt x="3494221" y="14173"/>
                </a:cubicBezTo>
                <a:cubicBezTo>
                  <a:pt x="3211976" y="46929"/>
                  <a:pt x="2831448" y="177953"/>
                  <a:pt x="2602123" y="256064"/>
                </a:cubicBezTo>
                <a:cubicBezTo>
                  <a:pt x="2372799" y="334175"/>
                  <a:pt x="2269477" y="369451"/>
                  <a:pt x="2118274" y="482838"/>
                </a:cubicBezTo>
                <a:cubicBezTo>
                  <a:pt x="1967071" y="596225"/>
                  <a:pt x="1803267" y="860793"/>
                  <a:pt x="1694905" y="936384"/>
                </a:cubicBezTo>
                <a:cubicBezTo>
                  <a:pt x="1586543" y="1011975"/>
                  <a:pt x="1468101" y="936384"/>
                  <a:pt x="1468101" y="936384"/>
                </a:cubicBezTo>
                <a:lnTo>
                  <a:pt x="394560" y="921266"/>
                </a:lnTo>
                <a:close/>
              </a:path>
            </a:pathLst>
          </a:custGeom>
          <a:noFill/>
          <a:ln>
            <a:solidFill>
              <a:srgbClr val="3B88C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b="0">
              <a:solidFill>
                <a:srgbClr val="FFFFFF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246106" y="5540286"/>
            <a:ext cx="14221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200" dirty="0" smtClean="0">
                <a:solidFill>
                  <a:schemeClr val="tx1"/>
                </a:solidFill>
                <a:latin typeface="Arial"/>
                <a:cs typeface="+mn-cs"/>
              </a:rPr>
              <a:t>Batteries in a car</a:t>
            </a:r>
            <a:endParaRPr lang="fr-FR" sz="1200" dirty="0">
              <a:solidFill>
                <a:schemeClr val="tx1"/>
              </a:solidFill>
              <a:latin typeface="Arial"/>
              <a:cs typeface="+mn-cs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6858253" y="5207737"/>
            <a:ext cx="2287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dirty="0" smtClean="0">
                <a:solidFill>
                  <a:schemeClr val="tx1"/>
                </a:solidFill>
                <a:latin typeface="Arial"/>
                <a:cs typeface="+mn-cs"/>
              </a:rPr>
              <a:t>Second life Batteries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dirty="0" smtClean="0">
                <a:solidFill>
                  <a:schemeClr val="tx1"/>
                </a:solidFill>
                <a:latin typeface="Arial"/>
                <a:cs typeface="+mn-cs"/>
              </a:rPr>
              <a:t>In a autonomous public light</a:t>
            </a:r>
            <a:endParaRPr lang="en-GB" sz="1200" dirty="0">
              <a:solidFill>
                <a:schemeClr val="tx1"/>
              </a:solidFill>
              <a:latin typeface="Arial"/>
              <a:cs typeface="+mn-cs"/>
            </a:endParaRPr>
          </a:p>
        </p:txBody>
      </p:sp>
      <p:pic>
        <p:nvPicPr>
          <p:cNvPr id="37" name="Picture 33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632" b="96546" l="1676" r="9916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520" y="3924055"/>
            <a:ext cx="3344292" cy="1893230"/>
          </a:xfrm>
          <a:prstGeom prst="rect">
            <a:avLst/>
          </a:prstGeom>
        </p:spPr>
      </p:pic>
      <p:sp>
        <p:nvSpPr>
          <p:cNvPr id="38" name="ZoneTexte 37"/>
          <p:cNvSpPr txBox="1"/>
          <p:nvPr/>
        </p:nvSpPr>
        <p:spPr>
          <a:xfrm>
            <a:off x="3558193" y="3690417"/>
            <a:ext cx="954107" cy="369332"/>
          </a:xfrm>
          <a:prstGeom prst="rect">
            <a:avLst/>
          </a:prstGeom>
          <a:noFill/>
          <a:ln w="28575">
            <a:solidFill>
              <a:srgbClr val="6699FF"/>
            </a:solidFill>
          </a:ln>
        </p:spPr>
        <p:txBody>
          <a:bodyPr wrap="none" rtlCol="0">
            <a:spAutoFit/>
          </a:bodyPr>
          <a:lstStyle/>
          <a:p>
            <a:r>
              <a:rPr lang="fr-FR" sz="1800" dirty="0" err="1" smtClean="0">
                <a:solidFill>
                  <a:srgbClr val="0070C0"/>
                </a:solidFill>
              </a:rPr>
              <a:t>Reman</a:t>
            </a:r>
            <a:endParaRPr lang="fr-FR" sz="1800" dirty="0">
              <a:solidFill>
                <a:srgbClr val="0070C0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403762" y="6088505"/>
            <a:ext cx="34759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100" b="0" dirty="0" smtClean="0">
                <a:solidFill>
                  <a:srgbClr val="000000"/>
                </a:solidFill>
                <a:latin typeface="Arial"/>
                <a:cs typeface="+mn-cs"/>
              </a:rPr>
              <a:t>Design2life, 2015-2018</a:t>
            </a:r>
            <a:endParaRPr lang="fr-FR" sz="1100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674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6515" y="1350350"/>
            <a:ext cx="8955995" cy="5454025"/>
          </a:xfrm>
        </p:spPr>
        <p:txBody>
          <a:bodyPr/>
          <a:lstStyle/>
          <a:p>
            <a:r>
              <a:rPr lang="en-US" sz="2000" dirty="0"/>
              <a:t>Environmental sustainability of remanufacturing can be there when</a:t>
            </a:r>
          </a:p>
          <a:p>
            <a:pPr lvl="1"/>
            <a:r>
              <a:rPr lang="en-US" sz="1800" dirty="0"/>
              <a:t>Considering the system </a:t>
            </a:r>
            <a:r>
              <a:rPr lang="en-US" sz="1800" dirty="0" smtClean="0"/>
              <a:t>as </a:t>
            </a:r>
            <a:r>
              <a:rPr lang="en-US" sz="1800" dirty="0"/>
              <a:t>a whole and remanufacturing as a part of the value chain</a:t>
            </a:r>
          </a:p>
          <a:p>
            <a:pPr lvl="1"/>
            <a:r>
              <a:rPr lang="en-US" sz="1800" dirty="0"/>
              <a:t>Incorporating innovation to add value for the customer; technological, organisational and usage innovations are called</a:t>
            </a:r>
          </a:p>
          <a:p>
            <a:pPr lvl="1"/>
            <a:r>
              <a:rPr lang="en-US" sz="1800" dirty="0"/>
              <a:t>Changing deeply users’ behaviours; sustainability results </a:t>
            </a:r>
            <a:r>
              <a:rPr lang="en-US" sz="1800" dirty="0" smtClean="0"/>
              <a:t>come from </a:t>
            </a:r>
            <a:r>
              <a:rPr lang="en-US" sz="1800" dirty="0"/>
              <a:t>both users and manufacturers</a:t>
            </a:r>
          </a:p>
          <a:p>
            <a:r>
              <a:rPr lang="en-US" sz="2000" dirty="0"/>
              <a:t>Design and engineering have to move to new techniques and methods to support innovative solutions including remanufacturing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Need of design methodologies and indicators dedicated to sustainable </a:t>
            </a:r>
            <a:r>
              <a:rPr lang="en-US" sz="2000" dirty="0" smtClean="0"/>
              <a:t>remanufacturing</a:t>
            </a:r>
            <a:endParaRPr lang="en-US" sz="2000" dirty="0"/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69096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</a:t>
            </a:r>
            <a:r>
              <a:rPr lang="fr-FR" dirty="0" smtClean="0"/>
              <a:t>ew challenges</a:t>
            </a:r>
            <a:endParaRPr lang="fr-FR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3626894" y="1260340"/>
            <a:ext cx="5517105" cy="5544035"/>
          </a:xfrm>
        </p:spPr>
        <p:txBody>
          <a:bodyPr/>
          <a:lstStyle/>
          <a:p>
            <a:r>
              <a:rPr lang="fr-FR" sz="1800" dirty="0" smtClean="0"/>
              <a:t>New </a:t>
            </a:r>
            <a:r>
              <a:rPr lang="fr-FR" sz="1800" dirty="0" err="1" smtClean="0"/>
              <a:t>societal</a:t>
            </a:r>
            <a:r>
              <a:rPr lang="fr-FR" sz="1800" dirty="0" smtClean="0"/>
              <a:t> objectives</a:t>
            </a:r>
          </a:p>
          <a:p>
            <a:pPr lvl="1"/>
            <a:r>
              <a:rPr lang="fr-FR" sz="1600" dirty="0" err="1" smtClean="0"/>
              <a:t>Every</a:t>
            </a:r>
            <a:r>
              <a:rPr lang="fr-FR" sz="1600" dirty="0" smtClean="0"/>
              <a:t> </a:t>
            </a:r>
            <a:r>
              <a:rPr lang="fr-FR" sz="1600" dirty="0" err="1" smtClean="0"/>
              <a:t>product</a:t>
            </a:r>
            <a:r>
              <a:rPr lang="fr-FR" sz="1600" dirty="0" smtClean="0"/>
              <a:t> (</a:t>
            </a:r>
            <a:r>
              <a:rPr lang="fr-FR" sz="1600" dirty="0" err="1" smtClean="0"/>
              <a:t>Personnalized</a:t>
            </a:r>
            <a:r>
              <a:rPr lang="fr-FR" sz="1600" dirty="0" smtClean="0"/>
              <a:t> and one-of-a-</a:t>
            </a:r>
            <a:r>
              <a:rPr lang="fr-FR" sz="1600" dirty="0" err="1" smtClean="0"/>
              <a:t>kind</a:t>
            </a:r>
            <a:r>
              <a:rPr lang="fr-FR" sz="1600" dirty="0" smtClean="0"/>
              <a:t> </a:t>
            </a:r>
            <a:r>
              <a:rPr lang="fr-FR" sz="1600" dirty="0" err="1" smtClean="0"/>
              <a:t>products</a:t>
            </a:r>
            <a:r>
              <a:rPr lang="fr-FR" sz="1600" dirty="0" smtClean="0"/>
              <a:t>; </a:t>
            </a:r>
            <a:r>
              <a:rPr lang="fr-FR" sz="1600" dirty="0" err="1" smtClean="0"/>
              <a:t>Simultaneous</a:t>
            </a:r>
            <a:r>
              <a:rPr lang="fr-FR" sz="1600" dirty="0" smtClean="0"/>
              <a:t> multiple </a:t>
            </a:r>
            <a:r>
              <a:rPr lang="fr-FR" sz="1600" dirty="0" err="1" smtClean="0"/>
              <a:t>users</a:t>
            </a:r>
            <a:r>
              <a:rPr lang="fr-FR" sz="1600" dirty="0" smtClean="0"/>
              <a:t> </a:t>
            </a:r>
            <a:r>
              <a:rPr lang="fr-FR" sz="1600" dirty="0" err="1" smtClean="0"/>
              <a:t>product</a:t>
            </a:r>
            <a:r>
              <a:rPr lang="fr-FR" sz="1600" dirty="0" smtClean="0"/>
              <a:t>)</a:t>
            </a:r>
          </a:p>
          <a:p>
            <a:pPr lvl="1"/>
            <a:r>
              <a:rPr lang="fr-FR" sz="1600" dirty="0" err="1" smtClean="0"/>
              <a:t>Everybody</a:t>
            </a:r>
            <a:r>
              <a:rPr lang="fr-FR" sz="1600" dirty="0" smtClean="0"/>
              <a:t> (</a:t>
            </a:r>
            <a:r>
              <a:rPr lang="fr-FR" sz="1600" dirty="0" err="1" smtClean="0"/>
              <a:t>Remanufacturers</a:t>
            </a:r>
            <a:r>
              <a:rPr lang="fr-FR" sz="1600" dirty="0" smtClean="0"/>
              <a:t> are </a:t>
            </a:r>
            <a:r>
              <a:rPr lang="fr-FR" sz="1600" dirty="0" err="1" smtClean="0"/>
              <a:t>professionals</a:t>
            </a:r>
            <a:r>
              <a:rPr lang="fr-FR" sz="1600" dirty="0" smtClean="0"/>
              <a:t> or not; Multiple </a:t>
            </a:r>
            <a:r>
              <a:rPr lang="fr-FR" sz="1600" dirty="0" err="1" smtClean="0"/>
              <a:t>users</a:t>
            </a:r>
            <a:r>
              <a:rPr lang="fr-FR" sz="1600" dirty="0" smtClean="0"/>
              <a:t>)</a:t>
            </a:r>
          </a:p>
          <a:p>
            <a:pPr lvl="1"/>
            <a:r>
              <a:rPr lang="fr-FR" sz="1600" dirty="0" err="1" smtClean="0"/>
              <a:t>Everywhere</a:t>
            </a:r>
            <a:r>
              <a:rPr lang="fr-FR" sz="1600" dirty="0" smtClean="0"/>
              <a:t> (</a:t>
            </a:r>
            <a:r>
              <a:rPr lang="fr-FR" sz="1600" dirty="0" err="1" smtClean="0"/>
              <a:t>Capacities</a:t>
            </a:r>
            <a:r>
              <a:rPr lang="fr-FR" sz="1600" dirty="0" smtClean="0"/>
              <a:t>; Expertise; </a:t>
            </a:r>
            <a:r>
              <a:rPr lang="fr-FR" sz="1600" dirty="0" err="1" smtClean="0"/>
              <a:t>Material</a:t>
            </a:r>
            <a:r>
              <a:rPr lang="fr-FR" sz="1600" dirty="0" smtClean="0"/>
              <a:t>)</a:t>
            </a:r>
          </a:p>
          <a:p>
            <a:r>
              <a:rPr lang="fr-FR" sz="1800" dirty="0" smtClean="0"/>
              <a:t>New </a:t>
            </a:r>
            <a:r>
              <a:rPr lang="fr-FR" sz="1800" dirty="0" err="1" smtClean="0"/>
              <a:t>remanufacturing</a:t>
            </a:r>
            <a:r>
              <a:rPr lang="fr-FR" sz="1800" dirty="0" smtClean="0"/>
              <a:t> concepts</a:t>
            </a:r>
          </a:p>
          <a:p>
            <a:pPr lvl="1"/>
            <a:r>
              <a:rPr lang="fr-FR" sz="1600" dirty="0" err="1" smtClean="0"/>
              <a:t>Continuous</a:t>
            </a:r>
            <a:r>
              <a:rPr lang="fr-FR" sz="1600" dirty="0" smtClean="0"/>
              <a:t> transformation </a:t>
            </a:r>
            <a:r>
              <a:rPr lang="fr-FR" sz="1600" dirty="0" err="1" smtClean="0"/>
              <a:t>capacities</a:t>
            </a:r>
            <a:r>
              <a:rPr lang="fr-FR" sz="1600" dirty="0" smtClean="0"/>
              <a:t> (</a:t>
            </a:r>
            <a:r>
              <a:rPr lang="fr-FR" sz="1600" dirty="0" err="1"/>
              <a:t>M</a:t>
            </a:r>
            <a:r>
              <a:rPr lang="fr-FR" sz="1600" dirty="0" err="1" smtClean="0"/>
              <a:t>anufacturing</a:t>
            </a:r>
            <a:r>
              <a:rPr lang="fr-FR" sz="1600" dirty="0" smtClean="0"/>
              <a:t>, Maintenance, </a:t>
            </a:r>
            <a:r>
              <a:rPr lang="fr-FR" sz="1600" dirty="0" err="1"/>
              <a:t>R</a:t>
            </a:r>
            <a:r>
              <a:rPr lang="fr-FR" sz="1600" dirty="0" err="1" smtClean="0"/>
              <a:t>emanufacturing</a:t>
            </a:r>
            <a:r>
              <a:rPr lang="fr-FR" sz="1600" dirty="0" smtClean="0"/>
              <a:t>)</a:t>
            </a:r>
          </a:p>
          <a:p>
            <a:pPr lvl="1"/>
            <a:r>
              <a:rPr lang="fr-FR" sz="1600" dirty="0" smtClean="0"/>
              <a:t>Open science (</a:t>
            </a:r>
            <a:r>
              <a:rPr lang="fr-FR" sz="1600" dirty="0"/>
              <a:t>C</a:t>
            </a:r>
            <a:r>
              <a:rPr lang="fr-FR" sz="1600" dirty="0" smtClean="0"/>
              <a:t>o-design, Open </a:t>
            </a:r>
            <a:r>
              <a:rPr lang="fr-FR" sz="1600" dirty="0" err="1" smtClean="0"/>
              <a:t>knowledge</a:t>
            </a:r>
            <a:r>
              <a:rPr lang="fr-FR" sz="1600" dirty="0" smtClean="0"/>
              <a:t>)</a:t>
            </a:r>
          </a:p>
          <a:p>
            <a:pPr lvl="1"/>
            <a:r>
              <a:rPr lang="fr-FR" sz="1600" dirty="0" err="1" smtClean="0"/>
              <a:t>Personal</a:t>
            </a:r>
            <a:r>
              <a:rPr lang="fr-FR" sz="1600" dirty="0" smtClean="0"/>
              <a:t> </a:t>
            </a:r>
            <a:r>
              <a:rPr lang="fr-FR" sz="1600" dirty="0" err="1" smtClean="0"/>
              <a:t>material</a:t>
            </a:r>
            <a:r>
              <a:rPr lang="fr-FR" sz="1600" dirty="0" smtClean="0"/>
              <a:t> dotation (</a:t>
            </a:r>
            <a:r>
              <a:rPr lang="fr-FR" sz="1600" dirty="0" err="1"/>
              <a:t>T</a:t>
            </a:r>
            <a:r>
              <a:rPr lang="fr-FR" sz="1600" dirty="0" err="1" smtClean="0"/>
              <a:t>ransform</a:t>
            </a:r>
            <a:r>
              <a:rPr lang="fr-FR" sz="1600" dirty="0" smtClean="0"/>
              <a:t> </a:t>
            </a:r>
            <a:r>
              <a:rPr lang="fr-FR" sz="1600" dirty="0" err="1" smtClean="0"/>
              <a:t>it</a:t>
            </a:r>
            <a:r>
              <a:rPr lang="fr-FR" sz="1600" dirty="0" smtClean="0"/>
              <a:t>, Exchange </a:t>
            </a:r>
            <a:r>
              <a:rPr lang="fr-FR" sz="1600" dirty="0" err="1" smtClean="0"/>
              <a:t>it</a:t>
            </a:r>
            <a:r>
              <a:rPr lang="fr-FR" sz="1600" dirty="0" smtClean="0"/>
              <a:t>)</a:t>
            </a:r>
          </a:p>
          <a:p>
            <a:r>
              <a:rPr lang="fr-FR" sz="1800" dirty="0" err="1" smtClean="0"/>
              <a:t>Fundamentally</a:t>
            </a:r>
            <a:r>
              <a:rPr lang="fr-FR" sz="1800" dirty="0" smtClean="0"/>
              <a:t>, </a:t>
            </a:r>
            <a:r>
              <a:rPr lang="fr-FR" sz="1800" dirty="0" err="1" smtClean="0"/>
              <a:t>it</a:t>
            </a:r>
            <a:r>
              <a:rPr lang="fr-FR" sz="1800" dirty="0" smtClean="0"/>
              <a:t> </a:t>
            </a:r>
            <a:r>
              <a:rPr lang="fr-FR" sz="1800" dirty="0" err="1" smtClean="0"/>
              <a:t>is</a:t>
            </a:r>
            <a:r>
              <a:rPr lang="fr-FR" sz="1800" dirty="0" smtClean="0"/>
              <a:t> design</a:t>
            </a:r>
          </a:p>
          <a:p>
            <a:pPr lvl="2"/>
            <a:endParaRPr lang="fr-FR" sz="1400" dirty="0"/>
          </a:p>
        </p:txBody>
      </p:sp>
      <p:pic>
        <p:nvPicPr>
          <p:cNvPr id="5" name="Image 14" descr="http://luxuryactivist.com/wp-content/uploads/fab-lab-definition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25" y="2525725"/>
            <a:ext cx="3365740" cy="292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1790" y="5572403"/>
            <a:ext cx="888282" cy="808112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2939822" y="5745626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</a:rPr>
              <a:t>?</a:t>
            </a:r>
            <a:endParaRPr lang="fr-FR" dirty="0">
              <a:solidFill>
                <a:srgbClr val="002060"/>
              </a:solidFill>
            </a:endParaRPr>
          </a:p>
        </p:txBody>
      </p:sp>
      <p:pic>
        <p:nvPicPr>
          <p:cNvPr id="4" name="Image 12" descr="http://www.echosciences-grenoble.fr/sites/default/files/uploads/fablab_3.jpg"/>
          <p:cNvPicPr>
            <a:picLocks noChangeAspect="1" noChangeArrowheads="1"/>
          </p:cNvPicPr>
          <p:nvPr/>
        </p:nvPicPr>
        <p:blipFill>
          <a:blip r:embed="rId5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63" y="1178750"/>
            <a:ext cx="1839652" cy="12881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84930" y="989438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 err="1" smtClean="0">
                <a:solidFill>
                  <a:srgbClr val="002060"/>
                </a:solidFill>
              </a:rPr>
              <a:t>Fablabs</a:t>
            </a:r>
            <a:endParaRPr lang="fr-FR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81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881590" y="4149370"/>
            <a:ext cx="7515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chemeClr val="bg1">
                    <a:lumMod val="50000"/>
                  </a:schemeClr>
                </a:solidFill>
              </a:rPr>
              <a:t>Best </a:t>
            </a:r>
            <a:r>
              <a:rPr lang="en-US" sz="1800" b="0" dirty="0" smtClean="0">
                <a:solidFill>
                  <a:schemeClr val="bg1">
                    <a:lumMod val="50000"/>
                  </a:schemeClr>
                </a:solidFill>
              </a:rPr>
              <a:t>practices and future challenges in remanufacturing</a:t>
            </a:r>
            <a:endParaRPr lang="en-US" sz="1800" b="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1400" b="0" dirty="0">
                <a:solidFill>
                  <a:schemeClr val="bg1">
                    <a:lumMod val="50000"/>
                  </a:schemeClr>
                </a:solidFill>
              </a:rPr>
              <a:t>15th of March 2016 at </a:t>
            </a:r>
            <a:r>
              <a:rPr lang="en-US" sz="1400" b="0" dirty="0" smtClean="0">
                <a:solidFill>
                  <a:schemeClr val="bg1">
                    <a:lumMod val="50000"/>
                  </a:schemeClr>
                </a:solidFill>
              </a:rPr>
              <a:t>University of Grenoble </a:t>
            </a:r>
            <a:r>
              <a:rPr lang="en-US" sz="1400" b="0" dirty="0" err="1" smtClean="0">
                <a:solidFill>
                  <a:schemeClr val="bg1">
                    <a:lumMod val="50000"/>
                  </a:schemeClr>
                </a:solidFill>
              </a:rPr>
              <a:t>Alpes</a:t>
            </a:r>
            <a:r>
              <a:rPr lang="en-US" sz="1400" b="0" dirty="0" smtClean="0">
                <a:solidFill>
                  <a:schemeClr val="bg1">
                    <a:lumMod val="50000"/>
                  </a:schemeClr>
                </a:solidFill>
              </a:rPr>
              <a:t> - Grenoble FRANCE</a:t>
            </a:r>
            <a:endParaRPr lang="en-US" sz="14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53930"/>
            <a:ext cx="7772400" cy="1470025"/>
          </a:xfrm>
        </p:spPr>
        <p:txBody>
          <a:bodyPr/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Thank you for your attention</a:t>
            </a:r>
            <a:endParaRPr lang="fr-FR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8" t="9888" r="20937" b="72669"/>
          <a:stretch/>
        </p:blipFill>
        <p:spPr bwMode="auto">
          <a:xfrm>
            <a:off x="2007366" y="8620"/>
            <a:ext cx="7155144" cy="1245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zwolinsp\AppData\Local\Temp\Logo-jp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260" y="5454225"/>
            <a:ext cx="2115235" cy="19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20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6732240" y="5589240"/>
            <a:ext cx="2411760" cy="9001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8" t="9888" r="20937" b="72669"/>
          <a:stretch/>
        </p:blipFill>
        <p:spPr bwMode="auto">
          <a:xfrm>
            <a:off x="2007366" y="8620"/>
            <a:ext cx="7155144" cy="1245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2" t="13778" r="22125" b="5777"/>
          <a:stretch/>
        </p:blipFill>
        <p:spPr bwMode="auto">
          <a:xfrm>
            <a:off x="1691680" y="1133745"/>
            <a:ext cx="5985665" cy="5278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zwolinsp\AppData\Local\Temp\Logo-jp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190" y="953725"/>
            <a:ext cx="2115235" cy="19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49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881590" y="4149370"/>
            <a:ext cx="7515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chemeClr val="bg1">
                    <a:lumMod val="50000"/>
                  </a:schemeClr>
                </a:solidFill>
              </a:rPr>
              <a:t>Best </a:t>
            </a:r>
            <a:r>
              <a:rPr lang="en-US" sz="1800" b="0" dirty="0" smtClean="0">
                <a:solidFill>
                  <a:schemeClr val="bg1">
                    <a:lumMod val="50000"/>
                  </a:schemeClr>
                </a:solidFill>
              </a:rPr>
              <a:t>practices and future challenges in remanufacturing</a:t>
            </a:r>
            <a:endParaRPr lang="en-US" sz="1800" b="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1400" b="0" dirty="0">
                <a:solidFill>
                  <a:schemeClr val="bg1">
                    <a:lumMod val="50000"/>
                  </a:schemeClr>
                </a:solidFill>
              </a:rPr>
              <a:t>15th of March 2016 at </a:t>
            </a:r>
            <a:r>
              <a:rPr lang="en-US" sz="1400" b="0" dirty="0" smtClean="0">
                <a:solidFill>
                  <a:schemeClr val="bg1">
                    <a:lumMod val="50000"/>
                  </a:schemeClr>
                </a:solidFill>
              </a:rPr>
              <a:t>University of Grenoble </a:t>
            </a:r>
            <a:r>
              <a:rPr lang="en-US" sz="1400" b="0" dirty="0" err="1" smtClean="0">
                <a:solidFill>
                  <a:schemeClr val="bg1">
                    <a:lumMod val="50000"/>
                  </a:schemeClr>
                </a:solidFill>
              </a:rPr>
              <a:t>Alpes</a:t>
            </a:r>
            <a:r>
              <a:rPr lang="en-US" sz="1400" b="0" dirty="0" smtClean="0">
                <a:solidFill>
                  <a:schemeClr val="bg1">
                    <a:lumMod val="50000"/>
                  </a:schemeClr>
                </a:solidFill>
              </a:rPr>
              <a:t> - Grenoble FRANCE</a:t>
            </a:r>
            <a:endParaRPr lang="en-US" sz="14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53930"/>
            <a:ext cx="7772400" cy="1470025"/>
          </a:xfrm>
        </p:spPr>
        <p:txBody>
          <a:bodyPr/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Introduction to the ERN project</a:t>
            </a:r>
            <a:endParaRPr lang="fr-FR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8" t="9888" r="20937" b="72669"/>
          <a:stretch/>
        </p:blipFill>
        <p:spPr bwMode="auto">
          <a:xfrm>
            <a:off x="2007366" y="8620"/>
            <a:ext cx="7155144" cy="1245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zwolinsp\AppData\Local\Temp\Logo-jp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260" y="5454225"/>
            <a:ext cx="2115235" cy="19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87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European Remanufacturing Network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37857" y="1414518"/>
            <a:ext cx="3030087" cy="17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431540" y="3924055"/>
            <a:ext cx="8514161" cy="1710190"/>
            <a:chOff x="575794" y="5068292"/>
            <a:chExt cx="7700469" cy="154675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5068292"/>
              <a:ext cx="1040862" cy="696290"/>
            </a:xfrm>
            <a:prstGeom prst="rect">
              <a:avLst/>
            </a:prstGeom>
          </p:spPr>
        </p:pic>
        <p:pic>
          <p:nvPicPr>
            <p:cNvPr id="8" name="Picture 2" descr="http://www.se.ewi.tudelft.nl/dmcd2011/images/TU-Delft_logo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1516" y="5908092"/>
              <a:ext cx="1334660" cy="5670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http://forge.fiware.org/plugins/mediawiki/wiki/fiware/images/thumb/f/f1/VTT-Logo.png/800px-VTT-Logo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2476" y="5979791"/>
              <a:ext cx="1071892" cy="379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6212" y="5193058"/>
              <a:ext cx="1324418" cy="50389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4417" y="5261893"/>
              <a:ext cx="1791846" cy="30908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342" y="5185595"/>
              <a:ext cx="1340374" cy="46168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3619" y="5911609"/>
              <a:ext cx="689604" cy="70343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794" y="6009810"/>
              <a:ext cx="2347377" cy="507033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4582879" y="2852646"/>
            <a:ext cx="3659580" cy="441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Funded by the Horizon 2020</a:t>
            </a:r>
          </a:p>
          <a:p>
            <a:pPr algn="ctr">
              <a:lnSpc>
                <a:spcPct val="80000"/>
              </a:lnSpc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Framework Programme of the European Union</a:t>
            </a:r>
          </a:p>
        </p:txBody>
      </p:sp>
      <p:pic>
        <p:nvPicPr>
          <p:cNvPr id="2050" name="Picture 2" descr="Funded by the European Unio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579" y="1504528"/>
            <a:ext cx="2018180" cy="13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74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881590" y="4149370"/>
            <a:ext cx="7515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chemeClr val="bg1">
                    <a:lumMod val="50000"/>
                  </a:schemeClr>
                </a:solidFill>
              </a:rPr>
              <a:t>Best </a:t>
            </a:r>
            <a:r>
              <a:rPr lang="en-US" sz="1800" b="0" dirty="0" smtClean="0">
                <a:solidFill>
                  <a:schemeClr val="bg1">
                    <a:lumMod val="50000"/>
                  </a:schemeClr>
                </a:solidFill>
              </a:rPr>
              <a:t>practices and future challenges in remanufacturing</a:t>
            </a:r>
            <a:endParaRPr lang="en-US" sz="1800" b="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1400" b="0" dirty="0">
                <a:solidFill>
                  <a:schemeClr val="bg1">
                    <a:lumMod val="50000"/>
                  </a:schemeClr>
                </a:solidFill>
              </a:rPr>
              <a:t>15th of March 2016 at </a:t>
            </a:r>
            <a:r>
              <a:rPr lang="en-US" sz="1400" b="0" dirty="0" smtClean="0">
                <a:solidFill>
                  <a:schemeClr val="bg1">
                    <a:lumMod val="50000"/>
                  </a:schemeClr>
                </a:solidFill>
              </a:rPr>
              <a:t>University of Grenoble </a:t>
            </a:r>
            <a:r>
              <a:rPr lang="en-US" sz="1400" b="0" dirty="0" err="1" smtClean="0">
                <a:solidFill>
                  <a:schemeClr val="bg1">
                    <a:lumMod val="50000"/>
                  </a:schemeClr>
                </a:solidFill>
              </a:rPr>
              <a:t>Alpes</a:t>
            </a:r>
            <a:r>
              <a:rPr lang="en-US" sz="1400" b="0" dirty="0" smtClean="0">
                <a:solidFill>
                  <a:schemeClr val="bg1">
                    <a:lumMod val="50000"/>
                  </a:schemeClr>
                </a:solidFill>
              </a:rPr>
              <a:t> - Grenoble FRANCE</a:t>
            </a:r>
            <a:endParaRPr lang="en-US" sz="14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53930"/>
            <a:ext cx="7772400" cy="1470025"/>
          </a:xfrm>
        </p:spPr>
        <p:txBody>
          <a:bodyPr/>
          <a:lstStyle/>
          <a:p>
            <a:r>
              <a:rPr lang="en-US" sz="3200" dirty="0" smtClean="0"/>
              <a:t>Industrial feedbacks</a:t>
            </a:r>
            <a:endParaRPr lang="en-US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8" t="9888" r="20937" b="72669"/>
          <a:stretch/>
        </p:blipFill>
        <p:spPr bwMode="auto">
          <a:xfrm>
            <a:off x="2007366" y="8620"/>
            <a:ext cx="7155144" cy="1245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zwolinsp\AppData\Local\Temp\Logo-jp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260" y="5454225"/>
            <a:ext cx="2115235" cy="19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87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881590" y="4149370"/>
            <a:ext cx="7515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chemeClr val="bg1">
                    <a:lumMod val="50000"/>
                  </a:schemeClr>
                </a:solidFill>
              </a:rPr>
              <a:t>Best </a:t>
            </a:r>
            <a:r>
              <a:rPr lang="en-US" sz="1800" b="0" dirty="0" smtClean="0">
                <a:solidFill>
                  <a:schemeClr val="bg1">
                    <a:lumMod val="50000"/>
                  </a:schemeClr>
                </a:solidFill>
              </a:rPr>
              <a:t>practices and future challenges in remanufacturing</a:t>
            </a:r>
            <a:endParaRPr lang="en-US" sz="1800" b="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1400" b="0" dirty="0">
                <a:solidFill>
                  <a:schemeClr val="bg1">
                    <a:lumMod val="50000"/>
                  </a:schemeClr>
                </a:solidFill>
              </a:rPr>
              <a:t>15th of March 2016 at </a:t>
            </a:r>
            <a:r>
              <a:rPr lang="en-US" sz="1400" b="0" dirty="0" smtClean="0">
                <a:solidFill>
                  <a:schemeClr val="bg1">
                    <a:lumMod val="50000"/>
                  </a:schemeClr>
                </a:solidFill>
              </a:rPr>
              <a:t>University of Grenoble </a:t>
            </a:r>
            <a:r>
              <a:rPr lang="en-US" sz="1400" b="0" dirty="0" err="1" smtClean="0">
                <a:solidFill>
                  <a:schemeClr val="bg1">
                    <a:lumMod val="50000"/>
                  </a:schemeClr>
                </a:solidFill>
              </a:rPr>
              <a:t>Alpes</a:t>
            </a:r>
            <a:r>
              <a:rPr lang="en-US" sz="1400" b="0" dirty="0" smtClean="0">
                <a:solidFill>
                  <a:schemeClr val="bg1">
                    <a:lumMod val="50000"/>
                  </a:schemeClr>
                </a:solidFill>
              </a:rPr>
              <a:t> - Grenoble FRANCE</a:t>
            </a:r>
            <a:endParaRPr lang="en-US" sz="14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53930"/>
            <a:ext cx="7772400" cy="1470025"/>
          </a:xfrm>
        </p:spPr>
        <p:txBody>
          <a:bodyPr/>
          <a:lstStyle/>
          <a:p>
            <a:r>
              <a:rPr lang="en-US" sz="3200" dirty="0" smtClean="0"/>
              <a:t>Workshops</a:t>
            </a:r>
            <a:endParaRPr lang="en-US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8" t="9888" r="20937" b="72669"/>
          <a:stretch/>
        </p:blipFill>
        <p:spPr bwMode="auto">
          <a:xfrm>
            <a:off x="2007366" y="8620"/>
            <a:ext cx="7155144" cy="1245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zwolinsp\AppData\Local\Temp\Logo-jp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260" y="5454225"/>
            <a:ext cx="2115235" cy="19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25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881590" y="4149370"/>
            <a:ext cx="7515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chemeClr val="bg1">
                    <a:lumMod val="50000"/>
                  </a:schemeClr>
                </a:solidFill>
              </a:rPr>
              <a:t>Best </a:t>
            </a:r>
            <a:r>
              <a:rPr lang="en-US" sz="1800" b="0" dirty="0" smtClean="0">
                <a:solidFill>
                  <a:schemeClr val="bg1">
                    <a:lumMod val="50000"/>
                  </a:schemeClr>
                </a:solidFill>
              </a:rPr>
              <a:t>practices and future challenges in remanufacturing</a:t>
            </a:r>
            <a:endParaRPr lang="en-US" sz="1800" b="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1400" b="0" dirty="0">
                <a:solidFill>
                  <a:schemeClr val="bg1">
                    <a:lumMod val="50000"/>
                  </a:schemeClr>
                </a:solidFill>
              </a:rPr>
              <a:t>15th of March 2016 at </a:t>
            </a:r>
            <a:r>
              <a:rPr lang="en-US" sz="1400" b="0" dirty="0" smtClean="0">
                <a:solidFill>
                  <a:schemeClr val="bg1">
                    <a:lumMod val="50000"/>
                  </a:schemeClr>
                </a:solidFill>
              </a:rPr>
              <a:t>University of Grenoble </a:t>
            </a:r>
            <a:r>
              <a:rPr lang="en-US" sz="1400" b="0" dirty="0" err="1" smtClean="0">
                <a:solidFill>
                  <a:schemeClr val="bg1">
                    <a:lumMod val="50000"/>
                  </a:schemeClr>
                </a:solidFill>
              </a:rPr>
              <a:t>Alpes</a:t>
            </a:r>
            <a:r>
              <a:rPr lang="en-US" sz="1400" b="0" dirty="0" smtClean="0">
                <a:solidFill>
                  <a:schemeClr val="bg1">
                    <a:lumMod val="50000"/>
                  </a:schemeClr>
                </a:solidFill>
              </a:rPr>
              <a:t> - Grenoble FRANCE</a:t>
            </a:r>
            <a:endParaRPr lang="en-US" sz="14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53930"/>
            <a:ext cx="7772400" cy="1470025"/>
          </a:xfrm>
        </p:spPr>
        <p:txBody>
          <a:bodyPr/>
          <a:lstStyle/>
          <a:p>
            <a:r>
              <a:rPr lang="en-US" sz="3200" dirty="0" smtClean="0"/>
              <a:t>Podium discussion with all speakers</a:t>
            </a:r>
            <a:endParaRPr lang="en-US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8" t="9888" r="20937" b="72669"/>
          <a:stretch/>
        </p:blipFill>
        <p:spPr bwMode="auto">
          <a:xfrm>
            <a:off x="2007366" y="8620"/>
            <a:ext cx="7155144" cy="1245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zwolinsp\AppData\Local\Temp\Logo-jp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260" y="5454225"/>
            <a:ext cx="2115235" cy="19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26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881590" y="4149370"/>
            <a:ext cx="7515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chemeClr val="bg1">
                    <a:lumMod val="50000"/>
                  </a:schemeClr>
                </a:solidFill>
              </a:rPr>
              <a:t>Best </a:t>
            </a:r>
            <a:r>
              <a:rPr lang="en-US" sz="1800" b="0" dirty="0" smtClean="0">
                <a:solidFill>
                  <a:schemeClr val="bg1">
                    <a:lumMod val="50000"/>
                  </a:schemeClr>
                </a:solidFill>
              </a:rPr>
              <a:t>practices and future challenges in remanufacturing</a:t>
            </a:r>
            <a:endParaRPr lang="en-US" sz="1800" b="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1400" b="0" dirty="0">
                <a:solidFill>
                  <a:schemeClr val="bg1">
                    <a:lumMod val="50000"/>
                  </a:schemeClr>
                </a:solidFill>
              </a:rPr>
              <a:t>15th of March 2016 at </a:t>
            </a:r>
            <a:r>
              <a:rPr lang="en-US" sz="1400" b="0" dirty="0" smtClean="0">
                <a:solidFill>
                  <a:schemeClr val="bg1">
                    <a:lumMod val="50000"/>
                  </a:schemeClr>
                </a:solidFill>
              </a:rPr>
              <a:t>University of Grenoble </a:t>
            </a:r>
            <a:r>
              <a:rPr lang="en-US" sz="1400" b="0" dirty="0" err="1" smtClean="0">
                <a:solidFill>
                  <a:schemeClr val="bg1">
                    <a:lumMod val="50000"/>
                  </a:schemeClr>
                </a:solidFill>
              </a:rPr>
              <a:t>Alpes</a:t>
            </a:r>
            <a:r>
              <a:rPr lang="en-US" sz="1400" b="0" dirty="0" smtClean="0">
                <a:solidFill>
                  <a:schemeClr val="bg1">
                    <a:lumMod val="50000"/>
                  </a:schemeClr>
                </a:solidFill>
              </a:rPr>
              <a:t> - Grenoble FRANCE</a:t>
            </a:r>
            <a:endParaRPr lang="en-US" sz="14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53930"/>
            <a:ext cx="7772400" cy="1470025"/>
          </a:xfrm>
        </p:spPr>
        <p:txBody>
          <a:bodyPr/>
          <a:lstStyle/>
          <a:p>
            <a:r>
              <a:rPr lang="en-US" sz="3200" dirty="0" smtClean="0"/>
              <a:t>Conclusion of the day</a:t>
            </a:r>
            <a:endParaRPr lang="en-US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8" t="9888" r="20937" b="72669"/>
          <a:stretch/>
        </p:blipFill>
        <p:spPr bwMode="auto">
          <a:xfrm>
            <a:off x="2007366" y="8620"/>
            <a:ext cx="7155144" cy="1245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zwolinsp\AppData\Local\Temp\Logo-jp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260" y="5454225"/>
            <a:ext cx="2115235" cy="19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44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6732240" y="5589240"/>
            <a:ext cx="2411760" cy="9001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8" t="9888" r="20937" b="72669"/>
          <a:stretch/>
        </p:blipFill>
        <p:spPr bwMode="auto">
          <a:xfrm>
            <a:off x="2007366" y="8620"/>
            <a:ext cx="7155144" cy="1245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2" t="13778" r="22125" b="5777"/>
          <a:stretch/>
        </p:blipFill>
        <p:spPr bwMode="auto">
          <a:xfrm>
            <a:off x="1691680" y="1133745"/>
            <a:ext cx="5985665" cy="5278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zwolinsp\AppData\Local\Temp\Logo-jp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190" y="953725"/>
            <a:ext cx="2115235" cy="19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05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ERN project goals</a:t>
            </a:r>
            <a:endParaRPr lang="fr-FR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56909" y="1243297"/>
            <a:ext cx="7830182" cy="4525963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1313" indent="-341313" algn="l" defTabSz="449263" rtl="0" eaLnBrk="1" fontAlgn="base" hangingPunct="1">
              <a:lnSpc>
                <a:spcPct val="126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449263" rtl="0" eaLnBrk="1" fontAlgn="base" hangingPunct="1">
              <a:lnSpc>
                <a:spcPct val="126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4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49263" rtl="0" eaLnBrk="1" fontAlgn="base" hangingPunct="1">
              <a:lnSpc>
                <a:spcPct val="12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49263" rtl="0" eaLnBrk="1" fontAlgn="base" hangingPunct="1">
              <a:lnSpc>
                <a:spcPct val="126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>
                <a:solidFill>
                  <a:srgbClr val="000000"/>
                </a:solidFill>
                <a:latin typeface="+mn-lt"/>
              </a:defRPr>
            </a:lvl4pPr>
            <a:lvl5pPr marL="2057400" indent="-228600" algn="l" defTabSz="449263" rtl="0" eaLnBrk="1" fontAlgn="base" hangingPunct="1">
              <a:lnSpc>
                <a:spcPct val="126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+mn-lt"/>
              </a:defRPr>
            </a:lvl5pPr>
            <a:lvl6pPr marL="2514600" indent="-228600" algn="l" defTabSz="449263" rtl="0" eaLnBrk="1" fontAlgn="base" hangingPunct="1">
              <a:lnSpc>
                <a:spcPct val="126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+mn-lt"/>
              </a:defRPr>
            </a:lvl6pPr>
            <a:lvl7pPr marL="2971800" indent="-228600" algn="l" defTabSz="449263" rtl="0" eaLnBrk="1" fontAlgn="base" hangingPunct="1">
              <a:lnSpc>
                <a:spcPct val="126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+mn-lt"/>
              </a:defRPr>
            </a:lvl7pPr>
            <a:lvl8pPr marL="3429000" indent="-228600" algn="l" defTabSz="449263" rtl="0" eaLnBrk="1" fontAlgn="base" hangingPunct="1">
              <a:lnSpc>
                <a:spcPct val="126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+mn-lt"/>
              </a:defRPr>
            </a:lvl8pPr>
            <a:lvl9pPr marL="3886200" indent="-228600" algn="l" defTabSz="449263" rtl="0" eaLnBrk="1" fontAlgn="base" hangingPunct="1">
              <a:lnSpc>
                <a:spcPct val="126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n-GB" b="0" kern="0" smtClean="0"/>
              <a:t>Map the remanufacturing landscape in Europe.</a:t>
            </a:r>
            <a:endParaRPr lang="en-US" b="0" kern="0" smtClean="0"/>
          </a:p>
          <a:p>
            <a:r>
              <a:rPr lang="en-GB" b="0" kern="0" smtClean="0"/>
              <a:t>Equip remanufacturers and would-be remanufacturers with the tools to remanufacture profitably and resource-efficiently.</a:t>
            </a:r>
            <a:endParaRPr lang="en-US" b="0" kern="0" smtClean="0"/>
          </a:p>
          <a:p>
            <a:r>
              <a:rPr lang="en-GB" b="0" kern="0" smtClean="0"/>
              <a:t>Raise the profile of remanufacturing in the public and political and policy making spheres.</a:t>
            </a:r>
            <a:endParaRPr lang="en-US" b="0" kern="0" smtClean="0"/>
          </a:p>
          <a:p>
            <a:r>
              <a:rPr lang="en-GB" b="0" kern="0" smtClean="0"/>
              <a:t>Facilitate the development of sustainable partnerships between remanufacturing organisations for future research, collaboration, knowledge transfer and lobbying.</a:t>
            </a:r>
            <a:endParaRPr lang="en-US" b="0" kern="0" smtClean="0"/>
          </a:p>
          <a:p>
            <a:r>
              <a:rPr lang="en-GB" b="0" kern="0" smtClean="0"/>
              <a:t>Set up a European Remanufacturing Council (ERC) that will represent the views of remanufacturers across Europe and continue the work started under the Council after the project has completed.</a:t>
            </a:r>
            <a:endParaRPr lang="en-US" b="0" kern="0" dirty="0"/>
          </a:p>
        </p:txBody>
      </p:sp>
    </p:spTree>
    <p:extLst>
      <p:ext uri="{BB962C8B-B14F-4D97-AF65-F5344CB8AC3E}">
        <p14:creationId xmlns:p14="http://schemas.microsoft.com/office/powerpoint/2010/main" val="33607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https://www.remanufacturing.eu/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20"/>
          <a:stretch/>
        </p:blipFill>
        <p:spPr bwMode="auto">
          <a:xfrm>
            <a:off x="341530" y="1133745"/>
            <a:ext cx="8640960" cy="459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13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6732240" y="5589240"/>
            <a:ext cx="2411760" cy="9001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ERN planned workshops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3059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>
              <a:defRPr sz="1400" b="1">
                <a:solidFill>
                  <a:srgbClr val="0070C0"/>
                </a:solidFill>
              </a:defRPr>
            </a:lvl1pPr>
          </a:lstStyle>
          <a:p>
            <a:r>
              <a:rPr lang="en-GB" dirty="0"/>
              <a:t>[WP 5.1, 5.2 / Workshops]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5" y="1481138"/>
            <a:ext cx="8405050" cy="482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77680" y="3132257"/>
            <a:ext cx="5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GB" sz="32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5776" y="4212377"/>
            <a:ext cx="5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GB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29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6732240" y="5589240"/>
            <a:ext cx="2411760" cy="9001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8" t="9888" r="20937" b="72669"/>
          <a:stretch/>
        </p:blipFill>
        <p:spPr bwMode="auto">
          <a:xfrm>
            <a:off x="2007366" y="8620"/>
            <a:ext cx="7155144" cy="1245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2" t="13778" r="22125" b="5777"/>
          <a:stretch/>
        </p:blipFill>
        <p:spPr bwMode="auto">
          <a:xfrm>
            <a:off x="1691680" y="1133745"/>
            <a:ext cx="5985665" cy="5278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zwolinsp\AppData\Local\Temp\Logo-jp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190" y="953725"/>
            <a:ext cx="2115235" cy="19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29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286668" y="3068960"/>
            <a:ext cx="254255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800" dirty="0" smtClean="0">
                <a:solidFill>
                  <a:srgbClr val="002060"/>
                </a:solidFill>
              </a:rPr>
              <a:t>Peggy </a:t>
            </a:r>
            <a:r>
              <a:rPr lang="fr-FR" sz="1800" dirty="0" err="1" smtClean="0">
                <a:solidFill>
                  <a:srgbClr val="002060"/>
                </a:solidFill>
              </a:rPr>
              <a:t>Zwolinski</a:t>
            </a:r>
            <a:endParaRPr lang="fr-FR" sz="1800" dirty="0" smtClean="0">
              <a:solidFill>
                <a:srgbClr val="002060"/>
              </a:solidFill>
            </a:endParaRPr>
          </a:p>
          <a:p>
            <a:pPr algn="ctr"/>
            <a:r>
              <a:rPr lang="fr-FR" sz="1600" b="0" dirty="0" err="1" smtClean="0">
                <a:solidFill>
                  <a:schemeClr val="bg1">
                    <a:lumMod val="50000"/>
                  </a:schemeClr>
                </a:solidFill>
              </a:rPr>
              <a:t>University</a:t>
            </a:r>
            <a:r>
              <a:rPr lang="fr-FR" sz="1600" b="0" dirty="0" smtClean="0">
                <a:solidFill>
                  <a:schemeClr val="bg1">
                    <a:lumMod val="50000"/>
                  </a:schemeClr>
                </a:solidFill>
              </a:rPr>
              <a:t> Grenoble Alpes</a:t>
            </a:r>
            <a:endParaRPr lang="fr-FR" sz="16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81590" y="4149370"/>
            <a:ext cx="7515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chemeClr val="bg1">
                    <a:lumMod val="50000"/>
                  </a:schemeClr>
                </a:solidFill>
              </a:rPr>
              <a:t>Best </a:t>
            </a:r>
            <a:r>
              <a:rPr lang="en-US" sz="1800" b="0" dirty="0" smtClean="0">
                <a:solidFill>
                  <a:schemeClr val="bg1">
                    <a:lumMod val="50000"/>
                  </a:schemeClr>
                </a:solidFill>
              </a:rPr>
              <a:t>practices and future challenges in remanufacturing</a:t>
            </a:r>
            <a:endParaRPr lang="en-US" sz="1800" b="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1400" b="0" dirty="0">
                <a:solidFill>
                  <a:schemeClr val="bg1">
                    <a:lumMod val="50000"/>
                  </a:schemeClr>
                </a:solidFill>
              </a:rPr>
              <a:t>15th of March 2016 at </a:t>
            </a:r>
            <a:r>
              <a:rPr lang="en-US" sz="1400" b="0" dirty="0" smtClean="0">
                <a:solidFill>
                  <a:schemeClr val="bg1">
                    <a:lumMod val="50000"/>
                  </a:schemeClr>
                </a:solidFill>
              </a:rPr>
              <a:t>University of Grenoble </a:t>
            </a:r>
            <a:r>
              <a:rPr lang="en-US" sz="1400" b="0" dirty="0" err="1" smtClean="0">
                <a:solidFill>
                  <a:schemeClr val="bg1">
                    <a:lumMod val="50000"/>
                  </a:schemeClr>
                </a:solidFill>
              </a:rPr>
              <a:t>Alpes</a:t>
            </a:r>
            <a:r>
              <a:rPr lang="en-US" sz="1400" b="0" dirty="0" smtClean="0">
                <a:solidFill>
                  <a:schemeClr val="bg1">
                    <a:lumMod val="50000"/>
                  </a:schemeClr>
                </a:solidFill>
              </a:rPr>
              <a:t> - Grenoble FRANCE</a:t>
            </a:r>
            <a:endParaRPr lang="en-US" sz="14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53930"/>
            <a:ext cx="7772400" cy="1470025"/>
          </a:xfrm>
        </p:spPr>
        <p:txBody>
          <a:bodyPr/>
          <a:lstStyle/>
          <a:p>
            <a:r>
              <a:rPr lang="en-US" sz="3200" dirty="0" smtClean="0"/>
              <a:t>G-SCOP’s </a:t>
            </a:r>
            <a:r>
              <a:rPr lang="en-US" sz="3200" dirty="0"/>
              <a:t>research </a:t>
            </a:r>
            <a:r>
              <a:rPr lang="en-US" sz="3200" dirty="0" smtClean="0"/>
              <a:t>work</a:t>
            </a:r>
            <a:br>
              <a:rPr lang="en-US" sz="3200" dirty="0" smtClean="0"/>
            </a:br>
            <a:r>
              <a:rPr lang="en-US" sz="3200" dirty="0" smtClean="0"/>
              <a:t>on remanufacturing</a:t>
            </a:r>
            <a:endParaRPr lang="fr-FR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8" t="9888" r="20937" b="72669"/>
          <a:stretch/>
        </p:blipFill>
        <p:spPr bwMode="auto">
          <a:xfrm>
            <a:off x="2007366" y="8620"/>
            <a:ext cx="7155144" cy="1245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zwolinsp\AppData\Local\Temp\Logo-jp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260" y="5454225"/>
            <a:ext cx="2115235" cy="19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03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65" y="3401203"/>
            <a:ext cx="9144000" cy="1401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G-SCOP</a:t>
            </a:r>
            <a:endParaRPr lang="en-US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808820"/>
            <a:ext cx="8527231" cy="4277671"/>
          </a:xfrm>
        </p:spPr>
        <p:txBody>
          <a:bodyPr/>
          <a:lstStyle/>
          <a:p>
            <a:r>
              <a:rPr lang="en-US" altLang="fr-FR" sz="2400" dirty="0" smtClean="0"/>
              <a:t>A </a:t>
            </a:r>
            <a:r>
              <a:rPr lang="en-US" altLang="fr-FR" sz="2400" dirty="0">
                <a:solidFill>
                  <a:srgbClr val="157CA1"/>
                </a:solidFill>
              </a:rPr>
              <a:t>multidisciplinary</a:t>
            </a:r>
            <a:r>
              <a:rPr lang="en-US" altLang="fr-FR" sz="2400" dirty="0"/>
              <a:t> research laboratory answering the stakes in </a:t>
            </a:r>
            <a:r>
              <a:rPr lang="en-US" altLang="fr-FR" sz="2400" dirty="0">
                <a:solidFill>
                  <a:srgbClr val="157CA1"/>
                </a:solidFill>
              </a:rPr>
              <a:t>product</a:t>
            </a:r>
            <a:r>
              <a:rPr lang="en-US" altLang="fr-FR" sz="2400" dirty="0" smtClean="0"/>
              <a:t> </a:t>
            </a:r>
            <a:r>
              <a:rPr lang="en-US" altLang="fr-FR" sz="2400" dirty="0" smtClean="0">
                <a:solidFill>
                  <a:srgbClr val="157CA1"/>
                </a:solidFill>
              </a:rPr>
              <a:t>design</a:t>
            </a:r>
            <a:r>
              <a:rPr lang="en-US" altLang="fr-FR" sz="2400" dirty="0" smtClean="0"/>
              <a:t>, </a:t>
            </a:r>
            <a:r>
              <a:rPr lang="en-US" altLang="fr-FR" sz="2400" dirty="0">
                <a:solidFill>
                  <a:srgbClr val="157CA1"/>
                </a:solidFill>
              </a:rPr>
              <a:t>optimization</a:t>
            </a:r>
            <a:r>
              <a:rPr lang="en-US" altLang="fr-FR" sz="2400" dirty="0" smtClean="0"/>
              <a:t> and </a:t>
            </a:r>
            <a:r>
              <a:rPr lang="en-US" altLang="fr-FR" sz="2400" dirty="0">
                <a:solidFill>
                  <a:srgbClr val="157CA1"/>
                </a:solidFill>
              </a:rPr>
              <a:t>production systems</a:t>
            </a:r>
            <a:r>
              <a:rPr lang="fr-FR" sz="2400" dirty="0" smtClean="0"/>
              <a:t/>
            </a:r>
            <a:br>
              <a:rPr lang="fr-FR" sz="2400" dirty="0" smtClean="0"/>
            </a:br>
            <a:endParaRPr lang="fr-FR" sz="2400" dirty="0" smtClean="0"/>
          </a:p>
          <a:p>
            <a:endParaRPr lang="fr-FR" sz="2400" dirty="0"/>
          </a:p>
          <a:p>
            <a:endParaRPr lang="fr-FR" sz="2400" dirty="0" smtClean="0"/>
          </a:p>
          <a:p>
            <a:r>
              <a:rPr lang="en-US" sz="2400" dirty="0"/>
              <a:t>To answer </a:t>
            </a:r>
            <a:r>
              <a:rPr lang="en-US" sz="2400" dirty="0" smtClean="0"/>
              <a:t>new scientific </a:t>
            </a:r>
            <a:r>
              <a:rPr lang="en-US" sz="2400" dirty="0"/>
              <a:t>challenges </a:t>
            </a:r>
            <a:r>
              <a:rPr lang="en-US" sz="2400" dirty="0" smtClean="0"/>
              <a:t>related to industrial mutations</a:t>
            </a:r>
            <a:endParaRPr lang="fr-FR" sz="2400" dirty="0"/>
          </a:p>
        </p:txBody>
      </p:sp>
      <p:sp>
        <p:nvSpPr>
          <p:cNvPr id="5" name="Rectangle 4"/>
          <p:cNvSpPr/>
          <p:nvPr/>
        </p:nvSpPr>
        <p:spPr>
          <a:xfrm>
            <a:off x="206515" y="366916"/>
            <a:ext cx="8685965" cy="126188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fr-FR" sz="4400" b="0" kern="0" dirty="0" smtClean="0">
                <a:solidFill>
                  <a:srgbClr val="157CA1"/>
                </a:solidFill>
                <a:latin typeface="Arial"/>
                <a:ea typeface="+mj-ea"/>
                <a:cs typeface="+mj-cs"/>
              </a:rPr>
              <a:t>		</a:t>
            </a:r>
            <a:r>
              <a:rPr lang="fr-FR" sz="3600" b="0" kern="0" dirty="0" smtClean="0">
                <a:solidFill>
                  <a:srgbClr val="157CA1"/>
                </a:solidFill>
                <a:latin typeface="Arial"/>
                <a:ea typeface="+mj-ea"/>
                <a:cs typeface="+mj-cs"/>
              </a:rPr>
              <a:t>G-SCOP </a:t>
            </a:r>
            <a:r>
              <a:rPr lang="fr-FR" sz="3600" b="0" kern="0" dirty="0" err="1">
                <a:solidFill>
                  <a:srgbClr val="157CA1"/>
                </a:solidFill>
                <a:latin typeface="Arial"/>
                <a:ea typeface="+mj-ea"/>
                <a:cs typeface="+mj-cs"/>
              </a:rPr>
              <a:t>Laboratory</a:t>
            </a:r>
            <a:r>
              <a:rPr lang="fr-FR" sz="3600" kern="0" dirty="0">
                <a:solidFill>
                  <a:srgbClr val="157CA1"/>
                </a:solidFill>
                <a:latin typeface="Arial"/>
                <a:ea typeface="+mj-ea"/>
                <a:cs typeface="+mj-cs"/>
              </a:rPr>
              <a:t> </a:t>
            </a:r>
            <a:r>
              <a:rPr lang="fr-FR" sz="8000" kern="0" dirty="0">
                <a:solidFill>
                  <a:srgbClr val="157CA1"/>
                </a:solidFill>
                <a:latin typeface="Verdana" pitchFamily="34" charset="0"/>
                <a:ea typeface="+mj-ea"/>
                <a:cs typeface="+mj-cs"/>
              </a:rPr>
              <a:t/>
            </a:r>
            <a:br>
              <a:rPr lang="fr-FR" sz="8000" kern="0" dirty="0">
                <a:solidFill>
                  <a:srgbClr val="157CA1"/>
                </a:solidFill>
                <a:latin typeface="Verdana" pitchFamily="34" charset="0"/>
                <a:ea typeface="+mj-ea"/>
                <a:cs typeface="+mj-cs"/>
              </a:rPr>
            </a:br>
            <a:r>
              <a:rPr lang="fr-FR" sz="1600" b="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Verdana" pitchFamily="34" charset="0"/>
                <a:ea typeface="+mj-ea"/>
                <a:cs typeface="+mj-cs"/>
              </a:rPr>
              <a:t>Sciences pour la Conception, l’Optimisation et la Production de Grenoble</a:t>
            </a:r>
            <a:br>
              <a:rPr lang="fr-FR" sz="1600" b="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Verdana" pitchFamily="34" charset="0"/>
                <a:ea typeface="+mj-ea"/>
                <a:cs typeface="+mj-cs"/>
              </a:rPr>
            </a:br>
            <a:r>
              <a:rPr lang="en-US" altLang="fr-FR" sz="1600" b="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Verdana" pitchFamily="34" charset="0"/>
                <a:ea typeface="+mj-ea"/>
                <a:cs typeface="+mj-cs"/>
              </a:rPr>
              <a:t>Grenoble laboratory of Sciences for Design, Optimization and Production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77555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-10.03-Modele_slide_G-Scop-1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2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2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hème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31873</TotalTime>
  <Words>1472</Words>
  <Application>Microsoft Office PowerPoint</Application>
  <PresentationFormat>Affichage à l'écran (4:3)</PresentationFormat>
  <Paragraphs>294</Paragraphs>
  <Slides>34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5" baseType="lpstr">
      <vt:lpstr>Mod-10.03-Modele_slide_G-Scop-1</vt:lpstr>
      <vt:lpstr>Best practices and future challenges in remanufacturing</vt:lpstr>
      <vt:lpstr>Présentation PowerPoint</vt:lpstr>
      <vt:lpstr>European Remanufacturing Network</vt:lpstr>
      <vt:lpstr>ERN project goals</vt:lpstr>
      <vt:lpstr>https://www.remanufacturing.eu/</vt:lpstr>
      <vt:lpstr>ERN planned workshops</vt:lpstr>
      <vt:lpstr>Présentation PowerPoint</vt:lpstr>
      <vt:lpstr>G-SCOP’s research work on remanufacturing</vt:lpstr>
      <vt:lpstr>G-SCOP</vt:lpstr>
      <vt:lpstr>2 centers – 6 research topics</vt:lpstr>
      <vt:lpstr>Objectives of the product process design group</vt:lpstr>
      <vt:lpstr>Research area</vt:lpstr>
      <vt:lpstr>Remanufacturing principles</vt:lpstr>
      <vt:lpstr>Main research questions of the group since 2003 and where remanufacturing issues are from the design perspective</vt:lpstr>
      <vt:lpstr>Remanufactured products : business vs sustainability</vt:lpstr>
      <vt:lpstr>Remanufacturing issues</vt:lpstr>
      <vt:lpstr>Does it make sense to move your business to a PSS / Remanufacturing approach ?</vt:lpstr>
      <vt:lpstr>Modelling to support engineers assess the environmental performance of the designed system</vt:lpstr>
      <vt:lpstr>Modelling end-of-life scenarios to assess their environmental performance </vt:lpstr>
      <vt:lpstr>Modelling the use phase and eco-usage rules</vt:lpstr>
      <vt:lpstr>Remanufacturing issues</vt:lpstr>
      <vt:lpstr>Develop new technologies and values chains to support sustainable remanufacturing</vt:lpstr>
      <vt:lpstr>Design by including upgrades  to extend lifetime of products</vt:lpstr>
      <vt:lpstr>Design products for several lifes</vt:lpstr>
      <vt:lpstr>Conclusions</vt:lpstr>
      <vt:lpstr>New challenges</vt:lpstr>
      <vt:lpstr> Thank you for your attention</vt:lpstr>
      <vt:lpstr>Présentation PowerPoint</vt:lpstr>
      <vt:lpstr> Introduction to the ERN project</vt:lpstr>
      <vt:lpstr>Industrial feedbacks</vt:lpstr>
      <vt:lpstr>Workshops</vt:lpstr>
      <vt:lpstr>Podium discussion with all speakers</vt:lpstr>
      <vt:lpstr>Conclusion of the day</vt:lpstr>
      <vt:lpstr>Présentation PowerPoint</vt:lpstr>
    </vt:vector>
  </TitlesOfParts>
  <Company>Université de Grenoble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Universite de Grenoble</dc:title>
  <dc:creator>Pedro Olivas</dc:creator>
  <cp:lastModifiedBy>Camille Jourdain</cp:lastModifiedBy>
  <cp:revision>1255</cp:revision>
  <cp:lastPrinted>2015-06-10T05:31:24Z</cp:lastPrinted>
  <dcterms:created xsi:type="dcterms:W3CDTF">2003-05-21T02:22:54Z</dcterms:created>
  <dcterms:modified xsi:type="dcterms:W3CDTF">2016-04-01T08:02:54Z</dcterms:modified>
</cp:coreProperties>
</file>